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21"/>
  </p:notesMasterIdLst>
  <p:handoutMasterIdLst>
    <p:handoutMasterId r:id="rId22"/>
  </p:handoutMasterIdLst>
  <p:sldIdLst>
    <p:sldId id="299" r:id="rId2"/>
    <p:sldId id="300" r:id="rId3"/>
    <p:sldId id="301" r:id="rId4"/>
    <p:sldId id="304" r:id="rId5"/>
    <p:sldId id="321" r:id="rId6"/>
    <p:sldId id="307" r:id="rId7"/>
    <p:sldId id="320" r:id="rId8"/>
    <p:sldId id="309" r:id="rId9"/>
    <p:sldId id="322" r:id="rId10"/>
    <p:sldId id="308" r:id="rId11"/>
    <p:sldId id="310" r:id="rId12"/>
    <p:sldId id="305" r:id="rId13"/>
    <p:sldId id="314" r:id="rId14"/>
    <p:sldId id="317" r:id="rId15"/>
    <p:sldId id="319" r:id="rId16"/>
    <p:sldId id="318" r:id="rId17"/>
    <p:sldId id="306" r:id="rId18"/>
    <p:sldId id="316" r:id="rId19"/>
    <p:sldId id="303" r:id="rId2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024"/>
    <a:srgbClr val="7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91745" autoAdjust="0"/>
  </p:normalViewPr>
  <p:slideViewPr>
    <p:cSldViewPr snapToGrid="0" snapToObjects="1">
      <p:cViewPr varScale="1">
        <p:scale>
          <a:sx n="113" d="100"/>
          <a:sy n="113" d="100"/>
        </p:scale>
        <p:origin x="1302" y="9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25-Mar-24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01.208"/>
    </inkml:context>
    <inkml:brush xml:id="br0">
      <inkml:brushProperty name="width" value="0.035" units="cm"/>
      <inkml:brushProperty name="height" value="0.035" units="cm"/>
      <inkml:brushProperty name="color" value="#FFFFFF"/>
    </inkml:brush>
  </inkml:definitions>
  <inkml:trace contextRef="#ctx0" brushRef="#br0">418 548 24575,'-9'1'0,"1"0"0,-1 1 0,0 0 0,-12 4 0,-26 6 0,-32-9 0,47-3 0,26 0 0,9 0 0,14-1 0,31 0 0,-46 1 0,0 0 0,0 1 0,0-1 0,0 0 0,1 1 0,-1-1 0,0 1 0,0 0 0,0-1 0,0 1 0,0 0 0,-1 0 0,1 1 0,0-1 0,0 0 0,2 3 0,-4-4 0,0 1 0,0 0 0,0 0 0,0-1 0,0 1 0,-1 0 0,1 0 0,0-1 0,0 1 0,0 0 0,-1-1 0,1 1 0,0 0 0,-1-1 0,1 1 0,-1 0 0,1-1 0,-1 1 0,1-1 0,-1 1 0,1-1 0,-1 1 0,1-1 0,-1 1 0,0-1 0,1 0 0,-1 1 0,0-1 0,1 0 0,-1 1 0,0-1 0,1 0 0,-1 0 0,-1 0 0,-26 11 0,23-9 0,0 0 0,0 0 0,0-1 0,0 0 0,-1 0 0,1 0 0,-1-1 0,1 0 0,0 0 0,-1 0 0,1 0 0,-10-3 0,3-2 0,0 0 0,0 1 0,-1 1 0,-19-3 0,17 3 0,1 0 0,0 0 0,-16-7 0,28 9 0,1 0 0,-1 0 0,0 0 0,1 0 0,-1-1 0,1 1 0,-1-1 0,1 1 0,-1-1 0,1 1 0,0-1 0,0 0 0,0 1 0,0-1 0,0 0 0,0 0 0,1 0 0,-1 0 0,0 0 0,1 0 0,0 0 0,-1 0 0,1 0 0,0 0 0,0 0 0,0 0 0,0 0 0,0 0 0,1 0 0,-1 0 0,1 0 0,-1 0 0,1 0 0,0 1 0,1-4 0,0 0 0,0 0 0,0 0 0,0 1 0,1-1 0,0 0 0,0 1 0,0 0 0,1 0 0,-1 0 0,1 0 0,0 0 0,6-4 0,-9 7 0,0 1 0,0-1 0,-1 1 0,1 0 0,0-1 0,0 1 0,-1-1 0,1 1 0,0 0 0,0 0 0,0 0 0,0-1 0,0 1 0,-1 0 0,1 0 0,0 0 0,0 0 0,0 0 0,0 1 0,0-1 0,0 0 0,-1 0 0,1 0 0,0 1 0,0-1 0,0 1 0,-1-1 0,1 0 0,1 2 0,-1-1 0,0 1 0,1 0 0,-1-1 0,0 1 0,0 0 0,0 0 0,-1 0 0,1 0 0,0 0 0,-1 0 0,1 0 0,-1 3 0,2 11 0,-1 0 0,-3 28 0,2-31 0,0 5 0,1-13 0,-1 1 0,0-1 0,0 0 0,0 1 0,-1-1 0,0 0 0,0 1 0,0-1 0,-3 8 0,3-13 0,1 0 0,0 1 0,0-1 0,0 0 0,0 0 0,0 1 0,0-1 0,-1 0 0,1 0 0,0 0 0,0 1 0,0-1 0,-1 0 0,1 0 0,0 0 0,0 0 0,-1 1 0,1-1 0,0 0 0,0 0 0,-1 0 0,1 0 0,0 0 0,0 0 0,-1 0 0,1 0 0,0 0 0,0 0 0,-1 0 0,1 0 0,0 0 0,-1 0 0,1 0 0,0 0 0,0 0 0,-1 0 0,1 0 0,0 0 0,0 0 0,-1-1 0,-9-11 0,-1-16 0,10 23 0,0 0 0,0 0 0,0 0 0,0 0 0,1-1 0,0 1 0,0 0 0,0 0 0,1-1 0,-1 1 0,3-8 0,-1 11 0,-1 0 0,1 0 0,-1 1 0,1-1 0,-1 0 0,1 0 0,0 1 0,0-1 0,0 1 0,0 0 0,0-1 0,0 1 0,0 0 0,0 0 0,1 0 0,-1 1 0,0-1 0,0 0 0,1 1 0,-1 0 0,1-1 0,-1 1 0,0 0 0,1 0 0,-1 0 0,4 1 0,90 10 0,-51-5 0,-44-6 0,0 0 0,-1 0 0,1-1 0,-1 1 0,1 0 0,0 0 0,-1 0 0,1 0 0,0 0 0,-1 1 0,1-1 0,0 0 0,-1 0 0,1 0 0,-1 0 0,1 1 0,-1-1 0,1 0 0,0 1 0,-1-1 0,1 0 0,-1 1 0,1-1 0,-1 1 0,0-1 0,1 1 0,-1-1 0,1 1 0,-1-1 0,0 1 0,1-1 0,-1 1 0,0-1 0,1 2 0,-17 14 0,-34 7 0,182-19 0,-97-1 0,-31 0 0,-22 4 0,-137 26 0,212-48 0,-44 12 0,1 0 0,-1-1 0,0-1 0,0 0 0,13-7 0,-72 11 0,35 1 0,-19 0 0,28-3 0,18-6 0,43-17 0,62-38 0,-97 45 0,-6 5 0,-18 14 0,-1 0 0,1 0 0,0 0 0,0 1 0,0-1 0,0 0 0,0 0 0,0 0 0,0 0 0,0 0 0,0 1 0,0-1 0,0 0 0,0 0 0,0 0 0,0 0 0,0 1 0,0-1 0,0 0 0,0 0 0,0 0 0,0 0 0,0 1 0,0-1 0,0 0 0,0 0 0,0 0 0,0 0 0,0 0 0,0 1 0,0-1 0,0 0 0,0 0 0,0 0 0,1 0 0,-1 0 0,0 0 0,0 1 0,0-1 0,0 0 0,0 0 0,0 0 0,1 0 0,-1 0 0,0 0 0,0 0 0,0 0 0,0 0 0,0 0 0,1 0 0,-1 0 0,0 0 0,0 0 0,0 0 0,0 0 0,1 0 0,-1 0 0,0 0 0,0 0 0,0 0 0,0 0 0,1 0 0,-1 0 0,-1 7 0,1-1 0,0 1 0,0-1 0,1 1 0,0-1 0,0 1 0,0-1 0,1 1 0,0-1 0,0 0 0,0 0 0,1 0 0,0 0 0,0 0 0,7 8 0,-5-6 0,-1-1 0,0 0 0,0 1 0,-1 0 0,0 0 0,-1 0 0,1 0 0,1 12 0,-6-45 0,1 8 0,0 1 0,1 0 0,1 0 0,3-17 0,-4 33 0,0 0 0,0 1 0,0-1 0,0 0 0,0 0 0,0 0 0,0 0 0,0 0 0,0 0 0,0 0 0,1 0 0,-1 0 0,0 0 0,0 0 0,0 0 0,0 0 0,0 0 0,0 0 0,0 0 0,0 0 0,0 0 0,0 0 0,1 0 0,-1 0 0,0 0 0,0 0 0,0 0 0,0 0 0,0 0 0,0 0 0,0 0 0,0 0 0,0 0 0,1 0 0,-1 0 0,0 0 0,0 0 0,0 0 0,0 0 0,0 0 0,0 0 0,0 0 0,0-1 0,4 21 0,0 24 0,-5-20 0,0-17 0,0 0 0,1-1 0,0 1 0,1-1 0,-1 1 0,1-1 0,0 1 0,4 9 0,3-70 0,-8-8 0,-65 109 0,53-39 0,-1 1 0,0-1 0,0-1 0,-1 0 0,0-1 0,0-1 0,-19 5 0,18-12 0,16-8 0,21-19 0,-12 16 0,-10 12 0,-1 1 0,0-1 0,0 1 0,1 0 0,-1-1 0,0 1 0,0 0 0,1-1 0,-1 1 0,0 0 0,0 0 0,0 0 0,0 0 0,1-1 0,-1 1 0,0 1 0,0-1 0,0 0 0,0 0 0,1 0 0,-1 0 0,0 0 0,-1 1 0,-24 5 0,24-5 0,-22 6 0,35-8 0,39-10 0,-45 9 0,7-1 0,0-1 0,0 0 0,0-1 0,-1 0 0,12-7 0,-21 10 0,1 0 0,-1 1 0,0-1 0,0 0 0,0 0 0,0 0 0,0 0 0,0-1 0,-1 1 0,1 0 0,-1-1 0,1 1 0,-1-1 0,0 1 0,0-1 0,0 0 0,-1 0 0,1 1 0,0-1 0,-1 0 0,0 0 0,0 0 0,0 1 0,0-1 0,0 0 0,-1 0 0,1 0 0,-2-3 0,2 4 0,-1 1 0,0-1 0,1 0 0,0 0 0,-1 0 0,1 0 0,0 0 0,0-1 0,0 1 0,0 0 0,0 0 0,0 0 0,1 0 0,-1 0 0,1 0 0,-1 0 0,1 0 0,0 1 0,0-1 0,0 0 0,0 0 0,0 0 0,0 1 0,0-1 0,3-2 0,-54 10 0,45-5 0,-2 0 0,-1 1 0,0-2 0,0 1 0,1-1 0,-1 0 0,-9-2 0,15 2 0,1 0 0,0-1 0,-1 1 0,1-1 0,0 0 0,0 1 0,-1-1 0,1 0 0,0 0 0,0 0 0,0 1 0,0-1 0,0 0 0,0-1 0,0 1 0,0 0 0,0 0 0,1 0 0,-1-1 0,0 1 0,1 0 0,-1 0 0,1-1 0,-1 1 0,1-1 0,0 1 0,0 0 0,0-1 0,-1 1 0,1-1 0,1 1 0,-1 0 0,0-1 0,0 1 0,0-1 0,1 1 0,-1 0 0,1-1 0,-1 1 0,2-2 0,13-40 0,-11 36 0,-1-1 0,0 0 0,0 1 0,-1-1 0,0 0 0,1-10 0,-4 17 0,1 0 0,0 0 0,0 0 0,0-1 0,-1 1 0,1 0 0,0 0 0,-1 0 0,1 0 0,-1 0 0,1 1 0,-1-1 0,1 0 0,-1 0 0,0 0 0,0 0 0,1 1 0,-1-1 0,0 0 0,0 0 0,0 1 0,0-1 0,0 1 0,0-1 0,0 1 0,0-1 0,0 1 0,0 0 0,0-1 0,-2 1 0,-37-5 0,33 5 0,-92 0 0,62 2 0,1-2 0,-45-7 0,105 3 0,27 1 0,150 3 0,-184 4 0,-24 5 0,-39 16 0,25-13 0,22-11 0,0-1 0,-1 0 0,1 0 0,-1 0 0,1 0 0,-1 0 0,1 1 0,-1-1 0,1 0 0,-1 0 0,1 0 0,-1 1 0,1-1 0,-1 0 0,1 0 0,-1 1 0,0-1 0,1 0 0,-1 1 0,0-1 0,1 1 0,-1-1 0,0 0 0,1 1 0,-1-1 0,0 1 0,0-1 0,0 1 0,1-1 0,-1 1 0,0-1 0,0 1 0,0-1 0,0 1 0,0-1 0,0 1 0,0-1 0,0 1 0,0-1 0,0 1 0,0-1 0,0 1 0,0-1 0,-1 1 0,1-1 0,0 1 0,0-1 0,0 1 0,-1-1 0,1 0 0,0 1 0,-1-1 0,1 1 0,0-1 0,-1 0 0,1 1 0,0-1 0,-1 0 0,1 1 0,-1-1 0,1 0 0,-1 0 0,1 0 0,-1 1 0,1-1 0,-1 0 0,1 0 0,-1 0 0,1 0 0,-1 0 0,-2 1 0,1 0 0,-1 0 0,1 0 0,-1-1 0,0 1 0,1-1 0,-1 0 0,0 0 0,1 0 0,-1 0 0,1 0 0,-1-1 0,0 1 0,1-1 0,-1 1 0,1-1 0,-1 0 0,1 0 0,-1 0 0,1-1 0,0 1 0,0 0 0,-1-1 0,1 0 0,0 1 0,0-1 0,1 0 0,-1 0 0,0 0 0,1 0 0,-1 0 0,1-1 0,-1 1 0,1 0 0,0-1 0,0 1 0,0-1 0,0 1 0,1-1 0,-1 1 0,0-4 0,-2-13 0,0 0 0,1 0 0,1 0 0,1-27 0,0 37 0,1 4 0,-1-1 0,0 0 0,-1 0 0,1 1 0,-1-1 0,0 0 0,-3-8 0,4 14 0,0-1 0,-1 1 0,1-1 0,0 1 0,0 0 0,-1-1 0,1 1 0,0 0 0,-1-1 0,1 1 0,0 0 0,-1-1 0,1 1 0,0 0 0,-1-1 0,1 1 0,-1 0 0,1 0 0,-1 0 0,1 0 0,-1-1 0,1 1 0,0 0 0,-1 0 0,1 0 0,-1 0 0,1 0 0,-1 0 0,1 0 0,-1 0 0,1 0 0,-2 1 0,0 0 0,0 0 0,0 0 0,-1 1 0,1-1 0,0 1 0,0-1 0,0 1 0,1 0 0,-1 0 0,-2 3 0,-80 117 0,84-121 0,0-1 0,-1 1 0,1-1 0,0 1 0,0-1 0,-1 1 0,1-1 0,0 1 0,-1-1 0,1 1 0,-1-1 0,1 1 0,-1-1 0,1 0 0,-1 1 0,1-1 0,-1 0 0,1 1 0,-1-1 0,1 0 0,-1 0 0,1 0 0,-1 1 0,0-1 0,1 0 0,-1 0 0,1 0 0,-1 0 0,0 0 0,1 0 0,-1 0 0,-1 0 0,-9-18 0,0-31 0,11 48 0,-3-38 0,3 30 0,0 0 0,-1 0 0,0 0 0,0 0 0,-1 0 0,-1 0 0,-5-16 0,8 25 0,0 0 0,0 0 0,0 0 0,0 0 0,0-1 0,0 1 0,0 0 0,0 0 0,-1 0 0,1 0 0,0 0 0,0-1 0,0 1 0,0 0 0,0 0 0,0 0 0,0 0 0,0 0 0,0 0 0,0-1 0,-1 1 0,1 0 0,0 0 0,0 0 0,0 0 0,0 0 0,0 0 0,-1 0 0,1 0 0,0 0 0,0 0 0,0 0 0,0 0 0,0 0 0,-1 0 0,1 0 0,0 0 0,0 0 0,0 0 0,0 0 0,0 0 0,-1 0 0,1 0 0,0 0 0,0 0 0,0 0 0,0 0 0,-1 0 0,1 0 0,0 0 0,0 0 0,0 0 0,0 0 0,0 1 0,-4 11 0,1 16 0,2 0 0,0-16 0,0 0 0,1 1 0,0-1 0,1 0 0,0 1 0,7 22 0,-8-35 0,0 0 0,0 0 0,0 1 0,0-1 0,0 0 0,0 0 0,0 1 0,0-1 0,0 0 0,0 0 0,0 0 0,0 1 0,1-1 0,-1 0 0,0 0 0,0 1 0,0-1 0,0 0 0,1 0 0,-1 0 0,0 0 0,0 1 0,0-1 0,1 0 0,-1 0 0,0 0 0,0 0 0,1 0 0,-1 0 0,0 0 0,0 0 0,1 0 0,-1 1 0,0-1 0,0 0 0,1 0 0,-1 0 0,0 0 0,0-1 0,1 1 0,-1 0 0,0 0 0,0 0 0,1 0 0,-1 0 0,0 0 0,10-14 0,2-17 0,-1 8 0,-11 23 0,0 0 0,1 0 0,-1 0 0,0 0 0,1 0 0,-1 0 0,0 0 0,0 0 0,1 0 0,-1 1 0,0-1 0,1 0 0,-1 0 0,0 0 0,0 0 0,1 0 0,-1 1 0,0-1 0,0 0 0,1 0 0,-1 1 0,0-1 0,0 0 0,0 0 0,1 1 0,-1-1 0,0 0 0,0 0 0,0 1 0,0-1 0,0 0 0,0 1 0,0-1 0,1 0 0,-1 1 0,0-1 0,0 1 0,10 52 0,-8-38 0,9 57 0,0-1 0,-7-53 0,-3-21 0,-1-62 0,1 13 0,-3-1 0,-1 1 0,-13-60 0,15 111 0,1 0 0,0 0 0,-1 0 0,1 0 0,0-1 0,-1 1 0,1 0 0,0 0 0,0 0 0,0 0 0,0 0 0,0 0 0,0 0 0,1 0 0,-1 0 0,0 0 0,0-1 0,1 1 0,-1 0 0,1 0 0,-1 0 0,1 0 0,-1 1 0,1-1 0,0 0 0,-1 0 0,1 0 0,0 0 0,0 1 0,-1-1 0,3-1 0,0 1 0,-1 1 0,1-1 0,-1 1 0,1 0 0,0 0 0,-1 0 0,1 0 0,0 0 0,-1 0 0,1 1 0,0-1 0,4 3 0,9 2 0,0 1 0,-1 1 0,16 10 0,-28-15 0,0 0 0,0 0 0,0 1 0,-1-1 0,1 1 0,-1 0 0,0-1 0,0 1 0,0 0 0,0 1 0,1 2 0,14-16 0,6-8 0,-27 11 0,-18 2 0,22 5 0,0 0 0,0 0 0,-1 0 0,1 0 0,0 0 0,0 0 0,0 0 0,-1 0 0,1 0 0,0 0 0,0 0 0,0 0 0,-1 0 0,1 0 0,0 0 0,0 0 0,0 0 0,0 0 0,-1 0 0,1 0 0,0-1 0,0 1 0,0 0 0,0 0 0,-1 0 0,1 0 0,0 0 0,0 0 0,0-1 0,0 1 0,0 0 0,0 0 0,-1 0 0,1 0 0,0 0 0,0-1 0,0 1 0,0 0 0,0 0 0,0 0 0,0-1 0,0 1 0,0 0 0,0 0 0,0 0 0,0-1 0,0 1 0,0 0 0,0 0 0,0 0 0,0 0 0,0-1 0,0 1 0,0 0 0,0 0 0,1-1 0,12-10 0,31-11 0,-37 19 0,1-1 0,32-15 0,-38 18 0,-1 0 0,1 1 0,0-1 0,-1 1 0,1-1 0,0 1 0,0 0 0,-1-1 0,1 1 0,0 0 0,0 0 0,-1 0 0,1 0 0,0 1 0,0-1 0,0 0 0,-1 1 0,3 0 0,-6 2 0,0 0 0,-1-1 0,1 1 0,0-1 0,-1 1 0,0-1 0,0 0 0,0 0 0,0 0 0,0 0 0,-3 1 0,-53 17 0,48-17 0,0 0 0,1 0 0,-1 1 0,-16 10 0,40-15 0,-9 1 0,0 0 0,1 0 0,-1 0 0,0 0 0,1-1 0,-1 0 0,0 0 0,0 0 0,0 0 0,8-4 0,-16 3 0,0 0 0,0 1 0,0 0 0,0 0 0,-1 0 0,1 0 0,0 1 0,-6-1 0,-26-2 0,27 0 0,26-1 0,-7 3-151,1 0-1,-1 1 0,0 0 0,1 0 1,-1 2-1,0-1 0,1 1 1,17 6-1,-19-4-6674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31.258"/>
    </inkml:context>
    <inkml:brush xml:id="br0">
      <inkml:brushProperty name="width" value="0.035" units="cm"/>
      <inkml:brushProperty name="height" value="0.035" units="cm"/>
      <inkml:brushProperty name="color" value="#FFFFFF"/>
    </inkml:brush>
  </inkml:definitions>
  <inkml:trace contextRef="#ctx0" brushRef="#br0">114 431 24575,'3'3'0,"-1"0"0,0 0 0,-1 0 0,1 0 0,0 0 0,-1 1 0,0-1 0,0 0 0,0 1 0,0-1 0,0 1 0,0 5 0,2 24 0,-1 0 0,-6 66 0,1-151 0,9 10 0,2 1 0,15-51 0,-17 146 0,-6-38 0,1 0 0,-2-1 0,0 1 0,-1 0 0,0-1 0,-6 19 0,2-29 0,3-17 0,1-17 0,2 28 0,0-7 0,1-1 0,0 1 0,1 0 0,0-1 0,0 1 0,1 0 0,-1 0 0,6-9 0,-4 60 0,-4-28 0,0 0 0,0 0 0,-2 0 0,1 0 0,-2 0 0,0-1 0,-8 22 0,6-56 0,2-14 0,5-23 0,18-104 0,-15 127 0,-4 30 0,1 0 0,-1 0 0,1 0 0,-1 0 0,1 0 0,0 1 0,1-1 0,-1 1 0,1 0 0,-1-1 0,1 1 0,6-5 0,43-32 0,-39 31 0,21-16 0,1 2 0,41-20 0,-66 40 0,-8 7 0,-15 17 0,-26 24 0,1-11 0,26-25 0,2 0 0,-1 1 0,-13 16 0,24-25 0,-1 0 0,1 0 0,-1 0 0,1 1 0,0-1 0,0 0 0,-1 0 0,1 0 0,0 1 0,0-1 0,0 0 0,0 0 0,0 0 0,1 1 0,-1-1 0,0 0 0,0 0 0,1 0 0,-1 0 0,1 1 0,-1-1 0,1 0 0,0 0 0,0 1 0,-1-2 0,1 1 0,-1-1 0,0 1 0,1-1 0,-1 1 0,0-1 0,1 0 0,-1 1 0,1-1 0,-1 0 0,1 1 0,-1-1 0,1 0 0,-1 0 0,1 1 0,-1-1 0,1 0 0,-1 0 0,1 0 0,-1 0 0,1 0 0,0 0 0,-1 0 0,1 0 0,-1 0 0,1 0 0,-1 0 0,1 0 0,-1 0 0,1 0 0,-1 0 0,1-1 0,-1 1 0,1 0 0,-1 0 0,1-1 0,-1 1 0,1 0 0,-1-1 0,1 1 0,-1 0 0,1-1 0,-1 1 0,0-1 0,1 1 0,-1 0 0,0-1 0,0 1 0,1-1 0,-1 1 0,0-1 0,0 1 0,1-1 0,-1 0 0,0 0 0,20-45 0,-17 36 0,0 1 0,1 0 0,0 0 0,0 0 0,1 1 0,0 0 0,11-14 0,-15 22 0,-1 0 0,1 0 0,0-1 0,-1 1 0,1 0 0,-1 0 0,1 0 0,0 0 0,-1 0 0,1 0 0,-1 0 0,1 0 0,0 0 0,-1 0 0,1 0 0,-1 0 0,1 0 0,-1 1 0,1-1 0,0 0 0,-1 0 0,1 1 0,-1-1 0,1 0 0,-1 1 0,1-1 0,-1 1 0,0-1 0,1 0 0,-1 1 0,1-1 0,-1 1 0,0-1 0,1 1 0,-1-1 0,0 1 0,0 0 0,1-1 0,-1 1 0,0-1 0,0 1 0,0-1 0,0 1 0,0 0 0,0-1 0,0 2 0,11 35 0,-10-34 0,29 145 0,-30-148 0,0 0 0,1 0 0,-1-1 0,0 1 0,0 0 0,0 0 0,0 0 0,0 0 0,0 0 0,0 0 0,0 0 0,0 0 0,0 0 0,0-1 0,0 1 0,0 0 0,1 0 0,-1 0 0,0 0 0,0 0 0,0 0 0,0 0 0,0 0 0,0 0 0,0 0 0,0 0 0,1 0 0,-1 0 0,0 0 0,0 0 0,0 0 0,0 0 0,0 0 0,0 0 0,0 0 0,0 0 0,1 0 0,-1 0 0,0 0 0,0 0 0,0 0 0,0 0 0,0 0 0,0 0 0,0 0 0,0 0 0,1 0 0,-1 1 0,0-1 0,0 0 0,0 0 0,0 0 0,0 0 0,0 0 0,0 0 0,0 0 0,0 0 0,0 0 0,0 1 0,0-1 0,0 0 0,0 0 0,0 0 0,0 0 0,0 0 0,0 0 0,0 0 0,0 1 0,6-16 0,3-18 0,-5-15 0,-2 30 0,0-1 0,7-28 0,3 104 0,-10-10 0,-2 1 0,-2 0 0,-10 55 0,-1-153 0,-1-126 0,15 243 0,1-20 0,-3 0 0,-9 73 0,2-142 0,1-19 0,3-51 0,3 53 0,1 30 0,-1 12 0,-2 18 0,0 0 0,-2 0 0,0-1 0,-13 33 0,4-115 0,8-153 0,6 212 0,0 0 0,1 0 0,-1 0 0,1 0 0,0-1 0,0 1 0,0 1 0,1-1 0,-1 0 0,1 0 0,-1 0 0,1 1 0,0-1 0,0 1 0,0-1 0,0 1 0,1 0 0,4-4 0,10-12 0,-72 32 0,43-10 0,8-2 0,-1 0 0,0 0 0,1 0 0,-1-1 0,0 0 0,0 0 0,0 0 0,0-1 0,0 1 0,0-1 0,0 0 0,-8-2 0,13 2 0,0-1 0,-1 0 0,1 1 0,0-1 0,0 0 0,0 0 0,0 0 0,0 1 0,0-1 0,0 0 0,0 0 0,0 1 0,0-1 0,0 0 0,1 0 0,-1 0 0,0 1 0,0-1 0,1 0 0,-1 1 0,1-1 0,-1 0 0,0 1 0,1-1 0,-1 1 0,1-1 0,0 0 0,-1 1 0,1-1 0,-1 1 0,1-1 0,1 1 0,22-23 0,-24 22 0,20-14 0,0 1 0,31-17 0,-24 15 0,-65 13 0,37 3 0,0 0 0,0 0 0,1 0 0,-1-1 0,0 1 0,0 0 0,1 0 0,-1-1 0,0 1 0,1 0 0,-1-1 0,0 1 0,1-1 0,-1 1 0,1-1 0,-1 1 0,1-1 0,-1 0 0,1 1 0,-1-1 0,1 0 0,-1 1 0,1-2 0,0 0 0,0 1 0,0 0 0,1-1 0,-1 1 0,1-1 0,0 1 0,-1 0 0,1 0 0,0-1 0,0 1 0,-1 0 0,1 0 0,0 0 0,0 0 0,0 0 0,0 0 0,1 0 0,-1 0 0,2-1 0,7-8 0,-11 5 0,-24 5 0,-46 16 0,65-14 0,-22 7 0,49-11 0,-14 1 0,-1 0 0,0-1 0,0 1 0,0 1 0,1-1 0,-1 1 0,0 0 0,0 0 0,0 1 0,9 2 0,-15-3 0,0 0 0,0 0 0,1 0 0,-1 0 0,0 0 0,0 1 0,1-1 0,-1 0 0,0 0 0,0 0 0,0 1 0,1-1 0,-1 0 0,0 0 0,0 1 0,0-1 0,0 0 0,0 0 0,0 1 0,0-1 0,1 0 0,-1 1 0,0-1 0,0 0 0,0 1 0,0-1 0,0 0 0,0 0 0,0 1 0,0-1 0,0 0 0,-1 1 0,1-1 0,0 0 0,0 0 0,0 1 0,0-1 0,0 0 0,-1 1 0,-10 13 0,-18 8 0,29-22 0,-15 10 0,-81 50 0,86-55 0,0 0 0,-1-1 0,1 0 0,-1-1 0,0 0 0,0 0 0,-21 1 0,32-4 0,-1 0 0,1 0 0,-1 0 0,1 1 0,-1-1 0,1 0 0,-1 0 0,1 0 0,0 0 0,-1 0 0,1-1 0,-1 1 0,1 0 0,-1 0 0,1 0 0,-1 0 0,1 0 0,0-1 0,-1 1 0,1 0 0,-1 0 0,1-1 0,0 1 0,-1 0 0,1-1 0,0 1 0,-1 0 0,1-1 0,0 1 0,0 0 0,-1-1 0,1 1 0,0-1 0,0 1 0,0 0 0,0-1 0,-1 0 0,8-18 0,21-16 0,-8 13 0,0 1 0,2 1 0,0 1 0,1 1 0,32-20 0,-54 38 0,0 0 0,-1-1 0,1 1 0,0 0 0,-1-1 0,1 1 0,0 0 0,-1 0 0,1-1 0,0 1 0,0 0 0,-1 0 0,1 0 0,0 0 0,0 0 0,-1 0 0,1 0 0,0 1 0,-1-1 0,1 0 0,0 0 0,0 0 0,-1 1 0,1-1 0,0 0 0,-1 1 0,1-1 0,0 1 0,-1-1 0,1 1 0,-1-1 0,1 1 0,-1-1 0,1 1 0,-1-1 0,1 1 0,-1 0 0,0-1 0,1 1 0,-1 0 0,0-1 0,1 1 0,-1 0 0,0-1 0,0 1 0,0 0 0,0 0 0,0-1 0,0 1 0,0 0 0,0 0 0,0-1 0,0 1 0,0 1 0,0 2 0,0-1 0,0 0 0,-1 1 0,1-1 0,-1 0 0,1 0 0,-1 1 0,0-1 0,0 0 0,-1 0 0,-2 6 0,-54 35 0,108-47 0,43-10 0,-44 5 0,94-4 0,-142 12 0,1 0 0,-1 0 0,0 0 0,1 0 0,-1 0 0,0 0 0,0 0 0,1 0 0,-1 0 0,0 1 0,0-1 0,1 0 0,-1 1 0,0-1 0,0 1 0,0-1 0,0 1 0,0 0 0,1-1 0,-1 1 0,0 0 0,-1 0 0,1 0 0,0 0 0,0 0 0,1 1 0,-2 0 0,0-1 0,0 1 0,0 0 0,0-1 0,0 1 0,-1-1 0,1 1 0,-1-1 0,1 1 0,-1-1 0,1 1 0,-1-1 0,0 1 0,1-1 0,-1 0 0,0 1 0,-2 1 0,-5 7 0,-1 0 0,-1 0 0,-17 14 0,-6-1 0,-38 21 0,-28 20 0,96-61 0,1-1 0,0 1 0,0 0 0,0 0 0,0 0 0,1 0 0,-1 0 0,1 0 0,0 1 0,-1-1 0,0 6 0,-9 21 0,10-28 0,0 0 0,1-1 0,-1 1 0,0 0 0,0-1 0,0 1 0,0-1 0,-1 1 0,1-1 0,0 1 0,-1-1 0,1 0 0,-1 0 0,1 1 0,-1-1 0,0 0 0,1-1 0,-1 1 0,0 0 0,1 0 0,-4 0 0,2-2 0,1 0 0,0 0 0,0 0 0,0 0 0,0-1 0,0 1 0,0-1 0,1 1 0,-1-1 0,0 0 0,1 0 0,-1 1 0,1-1 0,0 0 0,-1 0 0,1-1 0,-1-2 0,-9-15 0,1 0 0,1-1 0,0 0 0,-7-33 0,-3 99 0,0 11 0,-23 56 0,45-167 0,1 32 0,-1 6 0,-4 36 0,-4 17 0,-1 0 0,-19 64 0,21-170 0,5 17 0,-1-66 0,-2 111 0,-1 0 0,1-1 0,-1 1 0,-1 1 0,-4-10 0,-21 101 0,22-68 0,1 0 0,0 0 0,1 0 0,1 1 0,1-1 0,-3 32 0,11-29 0,4-30 0,6-29 0,-4-6 0,-2-1 0,3-62 0,-13 200 0,3 93 0,19-82 0,-7-62 0,-10-33 0,-3-13 0,9-90 0,-1 31 0,-9 64 0,0 1 0,0 0 0,0 0 0,0-1 0,0 1 0,0 0 0,0 0 0,0-1 0,0 1 0,0 0 0,0-1 0,0 1 0,0 0 0,0 0 0,0-1 0,1 1 0,-1 0 0,0 0 0,0-1 0,0 1 0,0 0 0,0 0 0,1 0 0,-1-1 0,0 1 0,0 0 0,0 0 0,1 0 0,-1 0 0,0 0 0,0-1 0,1 1 0,-1 0 0,0 0 0,0 0 0,1 0 0,-1 0 0,0 0 0,1 0 0,-1 0 0,0 0 0,0 0 0,1 0 0,-1 0 0,0 0 0,0 0 0,1 0 0,-1 0 0,1 0 0,16 11 0,-16-10 0,1 1 0,-1-1 0,1 0 0,0 0 0,-1 0 0,1 0 0,0 0 0,0 0 0,0-1 0,-1 1 0,1 0 0,3 0 0,10-6 0,-1 0 0,-1-1 0,1 0 0,-1-1 0,20-15 0,-10 8 0,-20 13 0,-1 0 0,0-1 0,1 1 0,-1-1 0,0 0 0,0 0 0,0 0 0,0 0 0,0 0 0,-1 0 0,1 0 0,-1 0 0,1-1 0,-1 1 0,1-3 0,-1 4 0,-1 1 0,0-1 0,0 1 0,0-1 0,0 1 0,0-1 0,0 1 0,-1-1 0,1 1 0,0-1 0,0 1 0,0-1 0,0 1 0,0-1 0,-1 1 0,1 0 0,0-1 0,0 1 0,-1-1 0,1 1 0,0 0 0,-1-1 0,1 1 0,-1-1 0,1 1 0,0 0 0,-1-1 0,-25-4 0,18 5 0,-1 0 0,1 0 0,0 1 0,-1 0 0,-14 4 0,22-4 0,0-1 0,0 1 0,-1-1 0,1 1 0,0 0 0,0-1 0,0 1 0,-1 0 0,1 0 0,0 0 0,0 0 0,0 0 0,1 0 0,-1 0 0,0 0 0,0 0 0,0 0 0,1 1 0,-1-1 0,1 0 0,-1 1 0,1-1 0,-1 0 0,1 1 0,0-1 0,0 0 0,0 1 0,-1-1 0,1 0 0,0 1 0,1-1 0,-1 1 0,0-1 0,0 0 0,1 1 0,-1-1 0,1 0 0,-1 1 0,1-1 0,-1 0 0,1 0 0,0 0 0,-1 0 0,3 3 0,-1-1 0,1 1 0,0-1 0,-1 1 0,1-1 0,0 0 0,1 0 0,-1 0 0,0-1 0,1 1 0,0-1 0,4 3 0,-4-4 0,-1 1 0,0 0 0,0 0 0,0 0 0,0 0 0,0 1 0,0-1 0,0 1 0,-1 0 0,1-1 0,-1 1 0,0 0 0,0 1 0,0-1 0,0 0 0,2 7 0,-1 0 0,0 1 0,-1 0 0,0 0 0,-1 0 0,0 0 0,-1 0 0,0 0 0,-1 0 0,-2 15 0,2-21 0,0-1 0,-1 1 0,1-1 0,-1 1 0,0-1 0,0 0 0,-1 0 0,1 0 0,-1 0 0,0 0 0,0 0 0,0-1 0,0 0 0,-1 1 0,1-1 0,-1-1 0,0 1 0,0 0 0,0-1 0,0 0 0,0 0 0,-1 0 0,1 0 0,-6 1 0,4-1 0,0 0 0,0-1 0,0 0 0,0 0 0,0 0 0,-1 0 0,1-1 0,0 0 0,0-1 0,0 1 0,-1-1 0,1 0 0,0-1 0,0 1 0,0-1 0,1 0 0,-9-5 0,11 6 0,1 0 0,-1 0 0,1 0 0,-1 1 0,1-1 0,-1 1 0,0-1 0,1 1 0,-1 0 0,1 0 0,-1 0 0,0 1 0,1-1 0,-1 1 0,1-1 0,-1 1 0,-4 2 0,6-3 0,1 0 0,-1 1 0,0-1 0,0 0 0,1 1 0,-1-1 0,0 1 0,1-1 0,-1 1 0,0 0 0,1-1 0,-1 1 0,1-1 0,-1 1 0,1 0 0,0 0 0,-1-1 0,1 1 0,-1 0 0,1 0 0,0 1 0,0-1 0,0 0 0,0 1 0,0-1 0,1 0 0,-1 0 0,1 0 0,-1 0 0,1 0 0,-1 0 0,1 0 0,-1 0 0,1 0 0,0 0 0,0 0 0,0 0 0,-1 0 0,1 0 0,0-1 0,0 1 0,2 1 0,-1-1 0,-1-1 0,1 1 0,0 0 0,0-1 0,0 1 0,0-1 0,1 0 0,-1 1 0,0-1 0,0 0 0,0 0 0,0-1 0,0 1 0,0 0 0,0-1 0,0 1 0,0-1 0,0 0 0,3-1 0,46-22 0,-32 14 0,7-1 0,-22 10 0,1 0 0,-1-1 0,0 1 0,1-1 0,-1 0 0,0 0 0,0 0 0,0-1 0,0 1 0,-1-1 0,1 0 0,-1 0 0,0 0 0,1 0 0,-2-1 0,1 0 0,0 1 0,-1-1 0,1 0 0,2-8 0,-2 4-1365,-1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25-Mar-24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fld id="{0B0C1EA2-0501-4755-8F2E-43AE1F036A88}" type="slidenum">
              <a:rPr lang="en-US">
                <a:latin typeface="Calibri" panose="020F0502020204030204" pitchFamily="34" charset="0"/>
              </a:rPr>
              <a:pPr/>
              <a:t>1</a:t>
            </a:fld>
            <a:endParaRPr lang="en-US">
              <a:latin typeface="Calibri" panose="020F0502020204030204" pitchFamily="34" charset="0"/>
            </a:endParaRPr>
          </a:p>
        </p:txBody>
      </p:sp>
      <p:sp>
        <p:nvSpPr>
          <p:cNvPr id="102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atin typeface="Arial" panose="020B0604020202020204" pitchFamily="34" charset="0"/>
              <a:ea typeface="ヒラギノ角ゴ Pro W3"/>
              <a:cs typeface="ヒラギノ角ゴ Pro W3"/>
            </a:endParaRPr>
          </a:p>
        </p:txBody>
      </p:sp>
    </p:spTree>
    <p:extLst>
      <p:ext uri="{BB962C8B-B14F-4D97-AF65-F5344CB8AC3E}">
        <p14:creationId xmlns:p14="http://schemas.microsoft.com/office/powerpoint/2010/main" val="183134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53526"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defRPr/>
            </a:pPr>
            <a:r>
              <a:rPr lang="en-US" b="1" dirty="0">
                <a:solidFill>
                  <a:schemeClr val="bg1"/>
                </a:solidFill>
                <a:latin typeface="Century Gothic" panose="020B0502020202020204" pitchFamily="34" charset="0"/>
              </a:rPr>
              <a:t>Fault Operation and Control of </a:t>
            </a:r>
          </a:p>
          <a:p>
            <a:pPr eaLnBrk="1" hangingPunct="1">
              <a:defRPr/>
            </a:pPr>
            <a:r>
              <a:rPr lang="en-US" b="1" dirty="0">
                <a:solidFill>
                  <a:schemeClr val="bg1"/>
                </a:solidFill>
                <a:latin typeface="Century Gothic" panose="020B0502020202020204" pitchFamily="34" charset="0"/>
              </a:rPr>
              <a:t>3-Level NPC Inverters</a:t>
            </a:r>
          </a:p>
          <a:p>
            <a:pPr eaLnBrk="1" hangingPunct="1">
              <a:defRPr/>
            </a:pPr>
            <a:endParaRPr lang="tr-TR" b="1" dirty="0">
              <a:solidFill>
                <a:schemeClr val="bg1"/>
              </a:solidFill>
              <a:latin typeface="Century Gothic" panose="020B0502020202020204" pitchFamily="34" charset="0"/>
            </a:endParaRPr>
          </a:p>
          <a:p>
            <a:pPr eaLnBrk="1" hangingPunct="1">
              <a:defRPr/>
            </a:pPr>
            <a:endParaRPr lang="tr-TR"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Ahmetcan Akuz</a:t>
            </a:r>
          </a:p>
          <a:p>
            <a:pPr eaLnBrk="1" hangingPunct="1">
              <a:defRPr/>
            </a:pPr>
            <a:r>
              <a:rPr lang="en-US" sz="1400" b="1" dirty="0">
                <a:solidFill>
                  <a:schemeClr val="bg1"/>
                </a:solidFill>
                <a:latin typeface="Century Gothic" panose="020B0502020202020204" pitchFamily="34" charset="0"/>
              </a:rPr>
              <a:t>2025468</a:t>
            </a:r>
          </a:p>
          <a:p>
            <a:pPr eaLnBrk="1" hangingPunct="1">
              <a:defRPr/>
            </a:pPr>
            <a:r>
              <a:rPr lang="en-US" sz="1400" b="1" dirty="0">
                <a:solidFill>
                  <a:schemeClr val="bg1"/>
                </a:solidFill>
                <a:latin typeface="Century Gothic" panose="020B0502020202020204" pitchFamily="34" charset="0"/>
              </a:rPr>
              <a:t>Advisor: Assist. Prof. </a:t>
            </a:r>
            <a:r>
              <a:rPr lang="en-US" sz="1400" b="1" dirty="0" err="1">
                <a:solidFill>
                  <a:schemeClr val="bg1"/>
                </a:solidFill>
                <a:latin typeface="Century Gothic" panose="020B0502020202020204" pitchFamily="34" charset="0"/>
              </a:rPr>
              <a:t>Emine</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Bostancı</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Özkan</a:t>
            </a:r>
            <a:endParaRPr lang="tr-TR" sz="1400" b="1" dirty="0">
              <a:solidFill>
                <a:schemeClr val="bg1"/>
              </a:solidFill>
              <a:latin typeface="Century Gothic" panose="020B0502020202020204" pitchFamily="34" charset="0"/>
            </a:endParaRPr>
          </a:p>
          <a:p>
            <a:pPr eaLnBrk="1" hangingPunct="1">
              <a:defRPr/>
            </a:pPr>
            <a:endParaRPr lang="tr-TR"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Seminar Presentation</a:t>
            </a:r>
          </a:p>
          <a:p>
            <a:pPr eaLnBrk="1" hangingPunct="1">
              <a:defRPr/>
            </a:pPr>
            <a:r>
              <a:rPr lang="en-US" sz="1400" b="1" dirty="0">
                <a:solidFill>
                  <a:schemeClr val="bg1"/>
                </a:solidFill>
                <a:latin typeface="Century Gothic" panose="020B0502020202020204" pitchFamily="34" charset="0"/>
              </a:rPr>
              <a:t>March 25, 2024</a:t>
            </a:r>
          </a:p>
          <a:p>
            <a:pPr eaLnBrk="1" hangingPunct="1">
              <a:defRPr/>
            </a:pPr>
            <a:r>
              <a:rPr lang="en-US" sz="1400" b="1" dirty="0">
                <a:solidFill>
                  <a:schemeClr val="bg1"/>
                </a:solidFill>
                <a:latin typeface="Century Gothic" panose="020B0502020202020204" pitchFamily="34" charset="0"/>
              </a:rPr>
              <a:t>Middle East Technical University</a:t>
            </a:r>
            <a:endParaRPr lang="en-US" b="1" dirty="0">
              <a:solidFill>
                <a:schemeClr val="bg1"/>
              </a:solidFill>
              <a:latin typeface="Century Gothic" panose="020B0502020202020204" pitchFamily="34" charset="0"/>
            </a:endParaRPr>
          </a:p>
          <a:p>
            <a:pPr eaLnBrk="1" hangingPunct="1">
              <a:defRPr/>
            </a:pPr>
            <a:endParaRPr lang="en-US" dirty="0">
              <a:latin typeface="BentonSansTRUReg"/>
            </a:endParaRPr>
          </a:p>
          <a:p>
            <a:pPr eaLnBrk="1" hangingPunct="1">
              <a:defRPr/>
            </a:pPr>
            <a:endParaRPr lang="en-US" dirty="0"/>
          </a:p>
        </p:txBody>
      </p:sp>
    </p:spTree>
    <p:extLst>
      <p:ext uri="{BB962C8B-B14F-4D97-AF65-F5344CB8AC3E}">
        <p14:creationId xmlns:p14="http://schemas.microsoft.com/office/powerpoint/2010/main" val="404464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3940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663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1024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206947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146218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a:solidFill>
                  <a:schemeClr val="bg1"/>
                </a:solidFill>
                <a:latin typeface="Century Gothic" panose="020B0502020202020204" pitchFamily="34" charset="0"/>
                <a:cs typeface="Arial" panose="020B0604020202020204" pitchFamily="34" charset="0"/>
              </a:rPr>
              <a:t>Thank you for your attention</a:t>
            </a:r>
            <a:r>
              <a:rPr lang="en-US" sz="2200" b="0" dirty="0">
                <a:solidFill>
                  <a:schemeClr val="bg1"/>
                </a:solidFill>
                <a:latin typeface="Century Gothic" panose="020B0502020202020204" pitchFamily="34" charset="0"/>
                <a:cs typeface="Arial" panose="020B0604020202020204" pitchFamily="34" charset="0"/>
              </a:rPr>
              <a:t>.</a:t>
            </a:r>
          </a:p>
        </p:txBody>
      </p:sp>
    </p:spTree>
    <p:extLst>
      <p:ext uri="{BB962C8B-B14F-4D97-AF65-F5344CB8AC3E}">
        <p14:creationId xmlns:p14="http://schemas.microsoft.com/office/powerpoint/2010/main" val="324550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a:t>Click to edit Master text styles</a:t>
            </a:r>
          </a:p>
          <a:p>
            <a:pPr lvl="1"/>
            <a:r>
              <a:rPr lang="tr-TR" dirty="0"/>
              <a:t>Second level</a:t>
            </a:r>
          </a:p>
          <a:p>
            <a:pPr lvl="2"/>
            <a:r>
              <a:rPr lang="tr-TR" dirty="0"/>
              <a:t>Third level</a:t>
            </a:r>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3.png"/><Relationship Id="rId7" Type="http://schemas.openxmlformats.org/officeDocument/2006/relationships/customXml" Target="../ink/ink2.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3- Level NPC Inverters &amp; Drive Methods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a:xfrm>
            <a:off x="457199" y="1430338"/>
            <a:ext cx="8246533" cy="4987925"/>
          </a:xfrm>
        </p:spPr>
        <p:txBody>
          <a:bodyPr/>
          <a:lstStyle/>
          <a:p>
            <a:pPr marL="342900" indent="-342900">
              <a:buFont typeface="Arial" panose="020B0604020202020204" pitchFamily="34" charset="0"/>
              <a:buChar char="•"/>
            </a:pPr>
            <a:r>
              <a:rPr lang="en-US" sz="1800" dirty="0"/>
              <a:t>12 switches &amp; 6 diodes to obtain P, O, N states.</a:t>
            </a:r>
          </a:p>
          <a:p>
            <a:endParaRPr lang="en-US" sz="18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10</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FFED08CE-845C-6ABA-90DD-A6A53956ACD7}"/>
              </a:ext>
            </a:extLst>
          </p:cNvPr>
          <p:cNvPicPr>
            <a:picLocks noChangeAspect="1"/>
          </p:cNvPicPr>
          <p:nvPr/>
        </p:nvPicPr>
        <p:blipFill>
          <a:blip r:embed="rId2"/>
          <a:stretch>
            <a:fillRect/>
          </a:stretch>
        </p:blipFill>
        <p:spPr>
          <a:xfrm>
            <a:off x="4434026" y="3627552"/>
            <a:ext cx="4269706" cy="2293336"/>
          </a:xfrm>
          <a:prstGeom prst="rect">
            <a:avLst/>
          </a:prstGeom>
        </p:spPr>
      </p:pic>
      <p:sp>
        <p:nvSpPr>
          <p:cNvPr id="8" name="TextBox 7">
            <a:extLst>
              <a:ext uri="{FF2B5EF4-FFF2-40B4-BE49-F238E27FC236}">
                <a16:creationId xmlns:a16="http://schemas.microsoft.com/office/drawing/2014/main" id="{2D2635A0-FF51-70CF-9455-8DFE8B1F2AB8}"/>
              </a:ext>
            </a:extLst>
          </p:cNvPr>
          <p:cNvSpPr txBox="1"/>
          <p:nvPr/>
        </p:nvSpPr>
        <p:spPr>
          <a:xfrm>
            <a:off x="5275095" y="5987563"/>
            <a:ext cx="2587568" cy="307777"/>
          </a:xfrm>
          <a:prstGeom prst="rect">
            <a:avLst/>
          </a:prstGeom>
          <a:noFill/>
        </p:spPr>
        <p:txBody>
          <a:bodyPr wrap="none" rtlCol="0">
            <a:spAutoFit/>
          </a:bodyPr>
          <a:lstStyle/>
          <a:p>
            <a:r>
              <a:rPr lang="en-US" sz="1400" dirty="0">
                <a:latin typeface="Century Gothic" panose="020B0502020202020204" pitchFamily="34" charset="0"/>
                <a:cs typeface="Arial"/>
              </a:rPr>
              <a:t> 3-Level NPC Inverter Circuit</a:t>
            </a:r>
          </a:p>
        </p:txBody>
      </p:sp>
      <p:graphicFrame>
        <p:nvGraphicFramePr>
          <p:cNvPr id="9" name="Table 8">
            <a:extLst>
              <a:ext uri="{FF2B5EF4-FFF2-40B4-BE49-F238E27FC236}">
                <a16:creationId xmlns:a16="http://schemas.microsoft.com/office/drawing/2014/main" id="{D5549732-C389-94E6-D784-A582C239D105}"/>
              </a:ext>
            </a:extLst>
          </p:cNvPr>
          <p:cNvGraphicFramePr>
            <a:graphicFrameLocks noGrp="1"/>
          </p:cNvGraphicFramePr>
          <p:nvPr>
            <p:extLst>
              <p:ext uri="{D42A27DB-BD31-4B8C-83A1-F6EECF244321}">
                <p14:modId xmlns:p14="http://schemas.microsoft.com/office/powerpoint/2010/main" val="846345671"/>
              </p:ext>
            </p:extLst>
          </p:nvPr>
        </p:nvGraphicFramePr>
        <p:xfrm>
          <a:off x="850310" y="2038021"/>
          <a:ext cx="3721690" cy="1479776"/>
        </p:xfrm>
        <a:graphic>
          <a:graphicData uri="http://schemas.openxmlformats.org/drawingml/2006/table">
            <a:tbl>
              <a:tblPr>
                <a:tableStyleId>{5C22544A-7EE6-4342-B048-85BDC9FD1C3A}</a:tableStyleId>
              </a:tblPr>
              <a:tblGrid>
                <a:gridCol w="637595">
                  <a:extLst>
                    <a:ext uri="{9D8B030D-6E8A-4147-A177-3AD203B41FA5}">
                      <a16:colId xmlns:a16="http://schemas.microsoft.com/office/drawing/2014/main" val="738067104"/>
                    </a:ext>
                  </a:extLst>
                </a:gridCol>
                <a:gridCol w="801495">
                  <a:extLst>
                    <a:ext uri="{9D8B030D-6E8A-4147-A177-3AD203B41FA5}">
                      <a16:colId xmlns:a16="http://schemas.microsoft.com/office/drawing/2014/main" val="1871928831"/>
                    </a:ext>
                  </a:extLst>
                </a:gridCol>
                <a:gridCol w="570650">
                  <a:extLst>
                    <a:ext uri="{9D8B030D-6E8A-4147-A177-3AD203B41FA5}">
                      <a16:colId xmlns:a16="http://schemas.microsoft.com/office/drawing/2014/main" val="659605148"/>
                    </a:ext>
                  </a:extLst>
                </a:gridCol>
                <a:gridCol w="570650">
                  <a:extLst>
                    <a:ext uri="{9D8B030D-6E8A-4147-A177-3AD203B41FA5}">
                      <a16:colId xmlns:a16="http://schemas.microsoft.com/office/drawing/2014/main" val="3118763300"/>
                    </a:ext>
                  </a:extLst>
                </a:gridCol>
                <a:gridCol w="570650">
                  <a:extLst>
                    <a:ext uri="{9D8B030D-6E8A-4147-A177-3AD203B41FA5}">
                      <a16:colId xmlns:a16="http://schemas.microsoft.com/office/drawing/2014/main" val="1741976836"/>
                    </a:ext>
                  </a:extLst>
                </a:gridCol>
                <a:gridCol w="570650">
                  <a:extLst>
                    <a:ext uri="{9D8B030D-6E8A-4147-A177-3AD203B41FA5}">
                      <a16:colId xmlns:a16="http://schemas.microsoft.com/office/drawing/2014/main" val="3286428204"/>
                    </a:ext>
                  </a:extLst>
                </a:gridCol>
              </a:tblGrid>
              <a:tr h="369944">
                <a:tc>
                  <a:txBody>
                    <a:bodyPr/>
                    <a:lstStyle/>
                    <a:p>
                      <a:pPr algn="l" fontAlgn="b"/>
                      <a:r>
                        <a:rPr lang="tr-TR" sz="1800" u="none" strike="noStrike">
                          <a:effectLst/>
                        </a:rPr>
                        <a:t>State</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Vout</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1</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2</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3</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4</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878468668"/>
                  </a:ext>
                </a:extLst>
              </a:tr>
              <a:tr h="369944">
                <a:tc>
                  <a:txBody>
                    <a:bodyPr/>
                    <a:lstStyle/>
                    <a:p>
                      <a:pPr algn="l" fontAlgn="b"/>
                      <a:r>
                        <a:rPr lang="tr-TR" sz="1800" u="none" strike="noStrike">
                          <a:effectLst/>
                        </a:rPr>
                        <a:t>P</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327193577"/>
                  </a:ext>
                </a:extLst>
              </a:tr>
              <a:tr h="369944">
                <a:tc>
                  <a:txBody>
                    <a:bodyPr/>
                    <a:lstStyle/>
                    <a:p>
                      <a:pPr algn="l" fontAlgn="b"/>
                      <a:r>
                        <a:rPr lang="en-US" sz="1800" b="0" i="0" u="none" strike="noStrike" dirty="0">
                          <a:solidFill>
                            <a:srgbClr val="000000"/>
                          </a:solidFill>
                          <a:effectLst/>
                          <a:latin typeface="Calibri" panose="020F0502020204030204" pitchFamily="34" charset="0"/>
                        </a:rPr>
                        <a:t>O</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ctr" fontAlgn="b"/>
                      <a:r>
                        <a:rPr lang="en-US" sz="1800" b="0" i="0" u="none" strike="noStrike" dirty="0">
                          <a:solidFill>
                            <a:srgbClr val="000000"/>
                          </a:solidFill>
                          <a:effectLst/>
                          <a:latin typeface="Calibri" panose="020F0502020204030204" pitchFamily="34" charset="0"/>
                        </a:rPr>
                        <a:t>0</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OFF</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24995844"/>
                  </a:ext>
                </a:extLst>
              </a:tr>
              <a:tr h="369944">
                <a:tc>
                  <a:txBody>
                    <a:bodyPr/>
                    <a:lstStyle/>
                    <a:p>
                      <a:pPr algn="l" fontAlgn="b"/>
                      <a:r>
                        <a:rPr lang="tr-TR" sz="1800" u="none" strike="noStrike">
                          <a:effectLst/>
                        </a:rPr>
                        <a:t>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ON</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262284922"/>
                  </a:ext>
                </a:extLst>
              </a:tr>
            </a:tbl>
          </a:graphicData>
        </a:graphic>
      </p:graphicFrame>
      <p:sp>
        <p:nvSpPr>
          <p:cNvPr id="6" name="TextBox 5">
            <a:extLst>
              <a:ext uri="{FF2B5EF4-FFF2-40B4-BE49-F238E27FC236}">
                <a16:creationId xmlns:a16="http://schemas.microsoft.com/office/drawing/2014/main" id="{EFDD3033-3E2C-CE9F-0F28-5D131F733B32}"/>
              </a:ext>
            </a:extLst>
          </p:cNvPr>
          <p:cNvSpPr txBox="1"/>
          <p:nvPr/>
        </p:nvSpPr>
        <p:spPr>
          <a:xfrm>
            <a:off x="1261078" y="3710030"/>
            <a:ext cx="2900153" cy="307777"/>
          </a:xfrm>
          <a:prstGeom prst="rect">
            <a:avLst/>
          </a:prstGeom>
          <a:noFill/>
        </p:spPr>
        <p:txBody>
          <a:bodyPr wrap="none" rtlCol="0">
            <a:spAutoFit/>
          </a:bodyPr>
          <a:lstStyle/>
          <a:p>
            <a:r>
              <a:rPr lang="en-US" sz="1400" dirty="0">
                <a:latin typeface="Century Gothic" panose="020B0502020202020204" pitchFamily="34" charset="0"/>
                <a:cs typeface="Arial"/>
              </a:rPr>
              <a:t>Switch States of 3-Level Inverter</a:t>
            </a:r>
          </a:p>
        </p:txBody>
      </p:sp>
    </p:spTree>
    <p:extLst>
      <p:ext uri="{BB962C8B-B14F-4D97-AF65-F5344CB8AC3E}">
        <p14:creationId xmlns:p14="http://schemas.microsoft.com/office/powerpoint/2010/main" val="243723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87CAD1B6-8BCD-F2BF-FECE-E6DD48237A1E}"/>
              </a:ext>
            </a:extLst>
          </p:cNvPr>
          <p:cNvPicPr>
            <a:picLocks noChangeAspect="1"/>
          </p:cNvPicPr>
          <p:nvPr/>
        </p:nvPicPr>
        <p:blipFill>
          <a:blip r:embed="rId2"/>
          <a:stretch>
            <a:fillRect/>
          </a:stretch>
        </p:blipFill>
        <p:spPr bwMode="auto">
          <a:xfrm>
            <a:off x="4768557" y="1942570"/>
            <a:ext cx="4255090" cy="348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dirty="0"/>
              <a:t>Control Techniques</a:t>
            </a:r>
          </a:p>
        </p:txBody>
      </p:sp>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524000"/>
            <a:ext cx="4659549" cy="4894263"/>
          </a:xfrm>
        </p:spPr>
        <p:txBody>
          <a:bodyPr/>
          <a:lstStyle/>
          <a:p>
            <a:pPr marL="342900" indent="-342900">
              <a:buFont typeface="Arial" panose="020B0604020202020204" pitchFamily="34" charset="0"/>
              <a:buChar char="•"/>
            </a:pPr>
            <a:r>
              <a:rPr lang="en-US" b="1" dirty="0"/>
              <a:t>Space Vector PWM (SVPWM) for 3-Level NPC Inverter</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1800" dirty="0"/>
              <a:t>Totally 27 </a:t>
            </a:r>
            <a:r>
              <a:rPr lang="en-US" sz="1800"/>
              <a:t>pace vectors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Reference vectors can also be manipulated with small vectors.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[PPP], [OOO], [NNN]: zero vectors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p:txBody>
      </p:sp>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11</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sp>
        <p:nvSpPr>
          <p:cNvPr id="8" name="TextBox 7">
            <a:extLst>
              <a:ext uri="{FF2B5EF4-FFF2-40B4-BE49-F238E27FC236}">
                <a16:creationId xmlns:a16="http://schemas.microsoft.com/office/drawing/2014/main" id="{F5C14675-AF58-2CD7-1060-C72E4A4F4CE3}"/>
              </a:ext>
            </a:extLst>
          </p:cNvPr>
          <p:cNvSpPr txBox="1"/>
          <p:nvPr/>
        </p:nvSpPr>
        <p:spPr>
          <a:xfrm>
            <a:off x="4782190" y="5526502"/>
            <a:ext cx="4216219"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of 3-Level NPC Inverter</a:t>
            </a:r>
          </a:p>
        </p:txBody>
      </p:sp>
    </p:spTree>
    <p:extLst>
      <p:ext uri="{BB962C8B-B14F-4D97-AF65-F5344CB8AC3E}">
        <p14:creationId xmlns:p14="http://schemas.microsoft.com/office/powerpoint/2010/main" val="395019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CDCE-7471-1D07-17EC-76AE5380EE6C}"/>
              </a:ext>
            </a:extLst>
          </p:cNvPr>
          <p:cNvSpPr>
            <a:spLocks noGrp="1"/>
          </p:cNvSpPr>
          <p:nvPr>
            <p:ph type="title"/>
          </p:nvPr>
        </p:nvSpPr>
        <p:spPr/>
        <p:txBody>
          <a:bodyPr/>
          <a:lstStyle/>
          <a:p>
            <a:r>
              <a:rPr lang="en-US" dirty="0"/>
              <a:t>Possible Fault Scenarios</a:t>
            </a:r>
          </a:p>
        </p:txBody>
      </p:sp>
      <p:sp>
        <p:nvSpPr>
          <p:cNvPr id="3" name="Text Placeholder 2">
            <a:extLst>
              <a:ext uri="{FF2B5EF4-FFF2-40B4-BE49-F238E27FC236}">
                <a16:creationId xmlns:a16="http://schemas.microsoft.com/office/drawing/2014/main" id="{D828F69C-EE29-E818-366C-4FD7DE59C058}"/>
              </a:ext>
            </a:extLst>
          </p:cNvPr>
          <p:cNvSpPr>
            <a:spLocks noGrp="1"/>
          </p:cNvSpPr>
          <p:nvPr>
            <p:ph type="body" idx="1"/>
          </p:nvPr>
        </p:nvSpPr>
        <p:spPr/>
        <p:txBody>
          <a:bodyPr/>
          <a:lstStyle/>
          <a:p>
            <a:r>
              <a:rPr lang="en-US" dirty="0"/>
              <a:t>Short Circuit</a:t>
            </a:r>
          </a:p>
        </p:txBody>
      </p:sp>
      <p:sp>
        <p:nvSpPr>
          <p:cNvPr id="4" name="Text Placeholder 3">
            <a:extLst>
              <a:ext uri="{FF2B5EF4-FFF2-40B4-BE49-F238E27FC236}">
                <a16:creationId xmlns:a16="http://schemas.microsoft.com/office/drawing/2014/main" id="{3FB90E1F-BC14-884E-0994-2963FCDC4FBA}"/>
              </a:ext>
            </a:extLst>
          </p:cNvPr>
          <p:cNvSpPr>
            <a:spLocks noGrp="1"/>
          </p:cNvSpPr>
          <p:nvPr>
            <p:ph type="body" sz="half" idx="3"/>
          </p:nvPr>
        </p:nvSpPr>
        <p:spPr/>
        <p:style>
          <a:lnRef idx="2">
            <a:schemeClr val="accent4"/>
          </a:lnRef>
          <a:fillRef idx="1">
            <a:schemeClr val="lt1"/>
          </a:fillRef>
          <a:effectRef idx="0">
            <a:schemeClr val="accent4"/>
          </a:effectRef>
          <a:fontRef idx="minor">
            <a:schemeClr val="dk1"/>
          </a:fontRef>
        </p:style>
        <p:txBody>
          <a:bodyPr/>
          <a:lstStyle/>
          <a:p>
            <a:r>
              <a:rPr lang="en-US" dirty="0">
                <a:latin typeface="Century Gothic" panose="020B0502020202020204" pitchFamily="34" charset="0"/>
                <a:cs typeface="Arial"/>
              </a:rPr>
              <a:t>Open Circuit</a:t>
            </a:r>
          </a:p>
        </p:txBody>
      </p:sp>
      <p:sp>
        <p:nvSpPr>
          <p:cNvPr id="5" name="Content Placeholder 4">
            <a:extLst>
              <a:ext uri="{FF2B5EF4-FFF2-40B4-BE49-F238E27FC236}">
                <a16:creationId xmlns:a16="http://schemas.microsoft.com/office/drawing/2014/main" id="{645697D4-6133-0061-83E0-F5A50CAE18EB}"/>
              </a:ext>
            </a:extLst>
          </p:cNvPr>
          <p:cNvSpPr>
            <a:spLocks noGrp="1"/>
          </p:cNvSpPr>
          <p:nvPr>
            <p:ph sz="quarter" idx="2"/>
          </p:nvPr>
        </p:nvSpPr>
        <p:spPr/>
        <p:txBody>
          <a:bodyPr/>
          <a:lstStyle/>
          <a:p>
            <a:pPr marL="342900" indent="-342900">
              <a:buFont typeface="Arial" panose="020B0604020202020204" pitchFamily="34" charset="0"/>
              <a:buChar char="•"/>
            </a:pPr>
            <a:r>
              <a:rPr lang="en-US" sz="1800" dirty="0"/>
              <a:t>Overcurrent condition</a:t>
            </a:r>
          </a:p>
          <a:p>
            <a:pPr marL="342900" indent="-342900">
              <a:buFont typeface="Arial" panose="020B0604020202020204" pitchFamily="34" charset="0"/>
              <a:buChar char="•"/>
            </a:pPr>
            <a:r>
              <a:rPr lang="en-US" sz="1800" dirty="0"/>
              <a:t>Current distortion observed significantly</a:t>
            </a:r>
            <a:r>
              <a:rPr lang="en-US" dirty="0"/>
              <a:t>.</a:t>
            </a:r>
          </a:p>
        </p:txBody>
      </p:sp>
      <p:sp>
        <p:nvSpPr>
          <p:cNvPr id="6" name="Content Placeholder 5">
            <a:extLst>
              <a:ext uri="{FF2B5EF4-FFF2-40B4-BE49-F238E27FC236}">
                <a16:creationId xmlns:a16="http://schemas.microsoft.com/office/drawing/2014/main" id="{41FFAC00-95CC-FF04-668E-B59FFD7C74BF}"/>
              </a:ext>
            </a:extLst>
          </p:cNvPr>
          <p:cNvSpPr>
            <a:spLocks noGrp="1"/>
          </p:cNvSpPr>
          <p:nvPr>
            <p:ph sz="quarter" idx="4"/>
          </p:nvPr>
        </p:nvSpPr>
        <p:spPr/>
        <p:txBody>
          <a:bodyPr/>
          <a:lstStyle/>
          <a:p>
            <a:pPr marL="285750" indent="-285750">
              <a:buFont typeface="Arial" panose="020B0604020202020204" pitchFamily="34" charset="0"/>
              <a:buChar char="•"/>
            </a:pPr>
            <a:r>
              <a:rPr lang="en-US" sz="1800" dirty="0"/>
              <a:t>Chance to operate with limited conditions</a:t>
            </a:r>
          </a:p>
          <a:p>
            <a:pPr marL="342900" indent="-342900">
              <a:buFont typeface="Arial" panose="020B0604020202020204" pitchFamily="34" charset="0"/>
              <a:buChar char="•"/>
            </a:pPr>
            <a:r>
              <a:rPr lang="en-US" sz="1800" dirty="0"/>
              <a:t>Effect of fault of middle switches is larger</a:t>
            </a:r>
          </a:p>
        </p:txBody>
      </p:sp>
      <p:sp>
        <p:nvSpPr>
          <p:cNvPr id="7" name="Slide Number Placeholder 6">
            <a:extLst>
              <a:ext uri="{FF2B5EF4-FFF2-40B4-BE49-F238E27FC236}">
                <a16:creationId xmlns:a16="http://schemas.microsoft.com/office/drawing/2014/main" id="{14201B46-9A16-849B-5E8B-74182F4BC2DD}"/>
              </a:ext>
            </a:extLst>
          </p:cNvPr>
          <p:cNvSpPr>
            <a:spLocks noGrp="1"/>
          </p:cNvSpPr>
          <p:nvPr>
            <p:ph type="sldNum" sz="quarter" idx="12"/>
          </p:nvPr>
        </p:nvSpPr>
        <p:spPr/>
        <p:txBody>
          <a:bodyPr/>
          <a:lstStyle/>
          <a:p>
            <a:pPr>
              <a:defRPr/>
            </a:pPr>
            <a:fld id="{B5012164-718A-4733-A653-425A1A482A4D}" type="slidenum">
              <a:rPr lang="en-US" smtClean="0"/>
              <a:pPr>
                <a:defRPr/>
              </a:pPr>
              <a:t>12</a:t>
            </a:fld>
            <a:endParaRPr lang="en-US"/>
          </a:p>
        </p:txBody>
      </p:sp>
      <p:sp>
        <p:nvSpPr>
          <p:cNvPr id="8" name="Date Placeholder 7">
            <a:extLst>
              <a:ext uri="{FF2B5EF4-FFF2-40B4-BE49-F238E27FC236}">
                <a16:creationId xmlns:a16="http://schemas.microsoft.com/office/drawing/2014/main" id="{068A992F-4999-5395-5A53-4B549936A5D4}"/>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9" name="Picture 8">
            <a:extLst>
              <a:ext uri="{FF2B5EF4-FFF2-40B4-BE49-F238E27FC236}">
                <a16:creationId xmlns:a16="http://schemas.microsoft.com/office/drawing/2014/main" id="{922D4635-BE77-BCCE-BA98-1A663D526BF6}"/>
              </a:ext>
            </a:extLst>
          </p:cNvPr>
          <p:cNvPicPr>
            <a:picLocks noChangeAspect="1"/>
          </p:cNvPicPr>
          <p:nvPr/>
        </p:nvPicPr>
        <p:blipFill>
          <a:blip r:embed="rId2"/>
          <a:stretch>
            <a:fillRect/>
          </a:stretch>
        </p:blipFill>
        <p:spPr>
          <a:xfrm>
            <a:off x="2510172" y="3753717"/>
            <a:ext cx="4269706" cy="2293336"/>
          </a:xfrm>
          <a:prstGeom prst="rect">
            <a:avLst/>
          </a:prstGeom>
        </p:spPr>
      </p:pic>
      <p:sp>
        <p:nvSpPr>
          <p:cNvPr id="11" name="TextBox 10">
            <a:extLst>
              <a:ext uri="{FF2B5EF4-FFF2-40B4-BE49-F238E27FC236}">
                <a16:creationId xmlns:a16="http://schemas.microsoft.com/office/drawing/2014/main" id="{D7BCAC99-6B79-45E4-75D8-74D1941B305A}"/>
              </a:ext>
            </a:extLst>
          </p:cNvPr>
          <p:cNvSpPr txBox="1"/>
          <p:nvPr/>
        </p:nvSpPr>
        <p:spPr>
          <a:xfrm>
            <a:off x="3376088" y="6055882"/>
            <a:ext cx="2537874" cy="307777"/>
          </a:xfrm>
          <a:prstGeom prst="rect">
            <a:avLst/>
          </a:prstGeom>
          <a:noFill/>
        </p:spPr>
        <p:txBody>
          <a:bodyPr wrap="none" rtlCol="0">
            <a:spAutoFit/>
          </a:bodyPr>
          <a:lstStyle/>
          <a:p>
            <a:r>
              <a:rPr lang="en-US" sz="1400" dirty="0">
                <a:latin typeface="Century Gothic" panose="020B0502020202020204" pitchFamily="34" charset="0"/>
                <a:cs typeface="Arial"/>
              </a:rPr>
              <a:t>3-Level NPC Inverter Circuit</a:t>
            </a:r>
          </a:p>
        </p:txBody>
      </p:sp>
    </p:spTree>
    <p:extLst>
      <p:ext uri="{BB962C8B-B14F-4D97-AF65-F5344CB8AC3E}">
        <p14:creationId xmlns:p14="http://schemas.microsoft.com/office/powerpoint/2010/main" val="112095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13</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31769D5D-D603-BB09-CDD8-311E8501FF8C}"/>
              </a:ext>
            </a:extLst>
          </p:cNvPr>
          <p:cNvPicPr>
            <a:picLocks noGrp="1" noChangeAspect="1"/>
          </p:cNvPicPr>
          <p:nvPr>
            <p:ph idx="1"/>
          </p:nvPr>
        </p:nvPicPr>
        <p:blipFill>
          <a:blip r:embed="rId2"/>
          <a:stretch>
            <a:fillRect/>
          </a:stretch>
        </p:blipFill>
        <p:spPr>
          <a:xfrm>
            <a:off x="4857123" y="2378736"/>
            <a:ext cx="3891923" cy="3129228"/>
          </a:xfrm>
          <a:prstGeom prst="rect">
            <a:avLst/>
          </a:prstGeom>
        </p:spPr>
      </p:pic>
      <p:pic>
        <p:nvPicPr>
          <p:cNvPr id="3" name="Picture 2">
            <a:extLst>
              <a:ext uri="{FF2B5EF4-FFF2-40B4-BE49-F238E27FC236}">
                <a16:creationId xmlns:a16="http://schemas.microsoft.com/office/drawing/2014/main" id="{A7668BB4-67BD-5641-4004-0AD080B0CCCA}"/>
              </a:ext>
            </a:extLst>
          </p:cNvPr>
          <p:cNvPicPr>
            <a:picLocks noChangeAspect="1"/>
          </p:cNvPicPr>
          <p:nvPr/>
        </p:nvPicPr>
        <p:blipFill>
          <a:blip r:embed="rId3"/>
          <a:stretch>
            <a:fillRect/>
          </a:stretch>
        </p:blipFill>
        <p:spPr>
          <a:xfrm>
            <a:off x="1345337" y="2252000"/>
            <a:ext cx="1897584" cy="3255964"/>
          </a:xfrm>
          <a:prstGeom prst="rect">
            <a:avLst/>
          </a:prstGeom>
        </p:spPr>
      </p:pic>
      <p:sp>
        <p:nvSpPr>
          <p:cNvPr id="8" name="TextBox 7">
            <a:extLst>
              <a:ext uri="{FF2B5EF4-FFF2-40B4-BE49-F238E27FC236}">
                <a16:creationId xmlns:a16="http://schemas.microsoft.com/office/drawing/2014/main" id="{F56D6016-5ABD-461A-0CB3-8FA333BBBD38}"/>
              </a:ext>
            </a:extLst>
          </p:cNvPr>
          <p:cNvSpPr txBox="1"/>
          <p:nvPr/>
        </p:nvSpPr>
        <p:spPr>
          <a:xfrm>
            <a:off x="5195913" y="568039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Q1 fault</a:t>
            </a:r>
          </a:p>
        </p:txBody>
      </p:sp>
      <p:sp>
        <p:nvSpPr>
          <p:cNvPr id="9" name="TextBox 8">
            <a:extLst>
              <a:ext uri="{FF2B5EF4-FFF2-40B4-BE49-F238E27FC236}">
                <a16:creationId xmlns:a16="http://schemas.microsoft.com/office/drawing/2014/main" id="{996488AB-1A41-7159-E6C8-2BC3833CD538}"/>
              </a:ext>
            </a:extLst>
          </p:cNvPr>
          <p:cNvSpPr txBox="1"/>
          <p:nvPr/>
        </p:nvSpPr>
        <p:spPr>
          <a:xfrm>
            <a:off x="1078542" y="5680390"/>
            <a:ext cx="2431174" cy="523220"/>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 P-state </a:t>
            </a:r>
          </a:p>
        </p:txBody>
      </p:sp>
      <p:sp>
        <p:nvSpPr>
          <p:cNvPr id="10" name="TextBox 9">
            <a:extLst>
              <a:ext uri="{FF2B5EF4-FFF2-40B4-BE49-F238E27FC236}">
                <a16:creationId xmlns:a16="http://schemas.microsoft.com/office/drawing/2014/main" id="{A4015E0C-DC77-276F-53FA-0F45035FE2EC}"/>
              </a:ext>
            </a:extLst>
          </p:cNvPr>
          <p:cNvSpPr txBox="1"/>
          <p:nvPr/>
        </p:nvSpPr>
        <p:spPr>
          <a:xfrm>
            <a:off x="3116169" y="2489464"/>
            <a:ext cx="1277337" cy="523220"/>
          </a:xfrm>
          <a:prstGeom prst="rect">
            <a:avLst/>
          </a:prstGeom>
          <a:noFill/>
        </p:spPr>
        <p:txBody>
          <a:bodyPr wrap="none" rtlCol="0">
            <a:spAutoFit/>
          </a:bodyPr>
          <a:lstStyle/>
          <a:p>
            <a:pPr algn="ctr"/>
            <a:r>
              <a:rPr lang="en-US" sz="1400" b="1" dirty="0">
                <a:solidFill>
                  <a:srgbClr val="FF0000"/>
                </a:solidFill>
              </a:rPr>
              <a:t>Q1</a:t>
            </a:r>
          </a:p>
          <a:p>
            <a:pPr algn="ctr"/>
            <a:r>
              <a:rPr lang="en-US" sz="1400" b="1" dirty="0">
                <a:solidFill>
                  <a:srgbClr val="FF0000"/>
                </a:solidFill>
              </a:rPr>
              <a:t>Open Circuit</a:t>
            </a:r>
          </a:p>
        </p:txBody>
      </p:sp>
    </p:spTree>
    <p:extLst>
      <p:ext uri="{BB962C8B-B14F-4D97-AF65-F5344CB8AC3E}">
        <p14:creationId xmlns:p14="http://schemas.microsoft.com/office/powerpoint/2010/main" val="260786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14</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852A1DE9-09A1-8786-36AE-DF1FCBAFF15B}"/>
              </a:ext>
            </a:extLst>
          </p:cNvPr>
          <p:cNvPicPr>
            <a:picLocks noGrp="1" noChangeAspect="1"/>
          </p:cNvPicPr>
          <p:nvPr>
            <p:ph idx="1"/>
          </p:nvPr>
        </p:nvPicPr>
        <p:blipFill>
          <a:blip r:embed="rId2"/>
          <a:stretch>
            <a:fillRect/>
          </a:stretch>
        </p:blipFill>
        <p:spPr>
          <a:xfrm>
            <a:off x="5096368" y="2527351"/>
            <a:ext cx="3642066" cy="2885604"/>
          </a:xfrm>
          <a:prstGeom prst="rect">
            <a:avLst/>
          </a:prstGeom>
        </p:spPr>
      </p:pic>
      <p:pic>
        <p:nvPicPr>
          <p:cNvPr id="3" name="Picture 2">
            <a:extLst>
              <a:ext uri="{FF2B5EF4-FFF2-40B4-BE49-F238E27FC236}">
                <a16:creationId xmlns:a16="http://schemas.microsoft.com/office/drawing/2014/main" id="{3199AC4C-BE68-8619-48D5-865165758FCC}"/>
              </a:ext>
            </a:extLst>
          </p:cNvPr>
          <p:cNvPicPr>
            <a:picLocks noChangeAspect="1"/>
          </p:cNvPicPr>
          <p:nvPr/>
        </p:nvPicPr>
        <p:blipFill rotWithShape="1">
          <a:blip r:embed="rId3"/>
          <a:srcRect r="1643"/>
          <a:stretch/>
        </p:blipFill>
        <p:spPr>
          <a:xfrm>
            <a:off x="505367" y="2390864"/>
            <a:ext cx="1711298" cy="3031839"/>
          </a:xfrm>
          <a:prstGeom prst="rect">
            <a:avLst/>
          </a:prstGeom>
        </p:spPr>
      </p:pic>
      <p:pic>
        <p:nvPicPr>
          <p:cNvPr id="7" name="Picture 6">
            <a:extLst>
              <a:ext uri="{FF2B5EF4-FFF2-40B4-BE49-F238E27FC236}">
                <a16:creationId xmlns:a16="http://schemas.microsoft.com/office/drawing/2014/main" id="{CF5D2142-5685-3C64-5922-BE7AD1568C86}"/>
              </a:ext>
            </a:extLst>
          </p:cNvPr>
          <p:cNvPicPr>
            <a:picLocks noChangeAspect="1"/>
          </p:cNvPicPr>
          <p:nvPr/>
        </p:nvPicPr>
        <p:blipFill>
          <a:blip r:embed="rId4"/>
          <a:stretch>
            <a:fillRect/>
          </a:stretch>
        </p:blipFill>
        <p:spPr>
          <a:xfrm>
            <a:off x="2824868" y="2314770"/>
            <a:ext cx="1831799" cy="3192457"/>
          </a:xfrm>
          <a:prstGeom prst="rect">
            <a:avLst/>
          </a:prstGeom>
        </p:spPr>
      </p:pic>
      <p:sp>
        <p:nvSpPr>
          <p:cNvPr id="9" name="TextBox 8">
            <a:extLst>
              <a:ext uri="{FF2B5EF4-FFF2-40B4-BE49-F238E27FC236}">
                <a16:creationId xmlns:a16="http://schemas.microsoft.com/office/drawing/2014/main" id="{959FC329-31CD-9261-6A3D-6E5E4E8F535A}"/>
              </a:ext>
            </a:extLst>
          </p:cNvPr>
          <p:cNvSpPr txBox="1"/>
          <p:nvPr/>
        </p:nvSpPr>
        <p:spPr>
          <a:xfrm>
            <a:off x="5310230" y="5660219"/>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Q2 fault</a:t>
            </a:r>
          </a:p>
        </p:txBody>
      </p:sp>
      <p:sp>
        <p:nvSpPr>
          <p:cNvPr id="10" name="TextBox 9">
            <a:extLst>
              <a:ext uri="{FF2B5EF4-FFF2-40B4-BE49-F238E27FC236}">
                <a16:creationId xmlns:a16="http://schemas.microsoft.com/office/drawing/2014/main" id="{67DEE5EA-85EA-D3CB-A40D-FE35BB687B15}"/>
              </a:ext>
            </a:extLst>
          </p:cNvPr>
          <p:cNvSpPr txBox="1"/>
          <p:nvPr/>
        </p:nvSpPr>
        <p:spPr>
          <a:xfrm>
            <a:off x="2699815" y="5617060"/>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O-state </a:t>
            </a:r>
          </a:p>
        </p:txBody>
      </p:sp>
      <p:sp>
        <p:nvSpPr>
          <p:cNvPr id="11" name="TextBox 10">
            <a:extLst>
              <a:ext uri="{FF2B5EF4-FFF2-40B4-BE49-F238E27FC236}">
                <a16:creationId xmlns:a16="http://schemas.microsoft.com/office/drawing/2014/main" id="{289E1418-0B5B-B1EE-5FFD-05637D623F2D}"/>
              </a:ext>
            </a:extLst>
          </p:cNvPr>
          <p:cNvSpPr txBox="1"/>
          <p:nvPr/>
        </p:nvSpPr>
        <p:spPr>
          <a:xfrm>
            <a:off x="364001" y="5618835"/>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P-state </a:t>
            </a:r>
          </a:p>
        </p:txBody>
      </p:sp>
      <p:sp>
        <p:nvSpPr>
          <p:cNvPr id="12" name="TextBox 11">
            <a:extLst>
              <a:ext uri="{FF2B5EF4-FFF2-40B4-BE49-F238E27FC236}">
                <a16:creationId xmlns:a16="http://schemas.microsoft.com/office/drawing/2014/main" id="{5924EA5E-596B-9033-0DDC-8A7CA9D7E61E}"/>
              </a:ext>
            </a:extLst>
          </p:cNvPr>
          <p:cNvSpPr txBox="1"/>
          <p:nvPr/>
        </p:nvSpPr>
        <p:spPr>
          <a:xfrm>
            <a:off x="2011988" y="3170951"/>
            <a:ext cx="1277337" cy="523220"/>
          </a:xfrm>
          <a:prstGeom prst="rect">
            <a:avLst/>
          </a:prstGeom>
          <a:noFill/>
        </p:spPr>
        <p:txBody>
          <a:bodyPr wrap="none" rtlCol="0">
            <a:spAutoFit/>
          </a:bodyPr>
          <a:lstStyle/>
          <a:p>
            <a:pPr algn="ctr"/>
            <a:r>
              <a:rPr lang="en-US" sz="1400" b="1" dirty="0">
                <a:solidFill>
                  <a:srgbClr val="FF0000"/>
                </a:solidFill>
              </a:rPr>
              <a:t>Q2</a:t>
            </a:r>
          </a:p>
          <a:p>
            <a:pPr algn="ctr"/>
            <a:r>
              <a:rPr lang="en-US" sz="1400" b="1" dirty="0">
                <a:solidFill>
                  <a:srgbClr val="FF0000"/>
                </a:solidFill>
              </a:rPr>
              <a:t>Open Circuit</a:t>
            </a:r>
          </a:p>
        </p:txBody>
      </p:sp>
      <p:sp>
        <p:nvSpPr>
          <p:cNvPr id="14" name="TextBox 13">
            <a:extLst>
              <a:ext uri="{FF2B5EF4-FFF2-40B4-BE49-F238E27FC236}">
                <a16:creationId xmlns:a16="http://schemas.microsoft.com/office/drawing/2014/main" id="{7B09AA4B-446C-D725-2A4C-17BD23B2C275}"/>
              </a:ext>
            </a:extLst>
          </p:cNvPr>
          <p:cNvSpPr txBox="1"/>
          <p:nvPr/>
        </p:nvSpPr>
        <p:spPr>
          <a:xfrm>
            <a:off x="4457700" y="3196427"/>
            <a:ext cx="1277337" cy="523220"/>
          </a:xfrm>
          <a:prstGeom prst="rect">
            <a:avLst/>
          </a:prstGeom>
          <a:noFill/>
        </p:spPr>
        <p:txBody>
          <a:bodyPr wrap="none" rtlCol="0">
            <a:spAutoFit/>
          </a:bodyPr>
          <a:lstStyle/>
          <a:p>
            <a:pPr algn="ctr"/>
            <a:r>
              <a:rPr lang="en-US" sz="1400" b="1" dirty="0">
                <a:solidFill>
                  <a:srgbClr val="FF0000"/>
                </a:solidFill>
              </a:rPr>
              <a:t>Q2</a:t>
            </a:r>
          </a:p>
          <a:p>
            <a:pPr algn="ctr"/>
            <a:r>
              <a:rPr lang="en-US" sz="1400" b="1" dirty="0">
                <a:solidFill>
                  <a:srgbClr val="FF0000"/>
                </a:solidFill>
              </a:rPr>
              <a:t>Open Circuit</a:t>
            </a:r>
          </a:p>
        </p:txBody>
      </p:sp>
    </p:spTree>
    <p:extLst>
      <p:ext uri="{BB962C8B-B14F-4D97-AF65-F5344CB8AC3E}">
        <p14:creationId xmlns:p14="http://schemas.microsoft.com/office/powerpoint/2010/main" val="196025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15</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12" name="Picture 11">
            <a:extLst>
              <a:ext uri="{FF2B5EF4-FFF2-40B4-BE49-F238E27FC236}">
                <a16:creationId xmlns:a16="http://schemas.microsoft.com/office/drawing/2014/main" id="{220B96E3-7D46-EA59-E78F-A4EF9B4077A4}"/>
              </a:ext>
            </a:extLst>
          </p:cNvPr>
          <p:cNvPicPr>
            <a:picLocks noChangeAspect="1"/>
          </p:cNvPicPr>
          <p:nvPr/>
        </p:nvPicPr>
        <p:blipFill>
          <a:blip r:embed="rId2"/>
          <a:stretch>
            <a:fillRect/>
          </a:stretch>
        </p:blipFill>
        <p:spPr>
          <a:xfrm>
            <a:off x="5136859" y="2472293"/>
            <a:ext cx="3676615" cy="2942114"/>
          </a:xfrm>
          <a:prstGeom prst="rect">
            <a:avLst/>
          </a:prstGeom>
        </p:spPr>
      </p:pic>
      <p:pic>
        <p:nvPicPr>
          <p:cNvPr id="7" name="Picture 6">
            <a:extLst>
              <a:ext uri="{FF2B5EF4-FFF2-40B4-BE49-F238E27FC236}">
                <a16:creationId xmlns:a16="http://schemas.microsoft.com/office/drawing/2014/main" id="{5755649B-0A8D-C9C9-7035-12A0906FB975}"/>
              </a:ext>
            </a:extLst>
          </p:cNvPr>
          <p:cNvPicPr>
            <a:picLocks noChangeAspect="1"/>
          </p:cNvPicPr>
          <p:nvPr/>
        </p:nvPicPr>
        <p:blipFill>
          <a:blip r:embed="rId3"/>
          <a:stretch>
            <a:fillRect/>
          </a:stretch>
        </p:blipFill>
        <p:spPr>
          <a:xfrm>
            <a:off x="567266" y="2226468"/>
            <a:ext cx="1958131" cy="3433764"/>
          </a:xfrm>
          <a:prstGeom prst="rect">
            <a:avLst/>
          </a:prstGeom>
        </p:spPr>
      </p:pic>
      <p:pic>
        <p:nvPicPr>
          <p:cNvPr id="8" name="Picture 7">
            <a:extLst>
              <a:ext uri="{FF2B5EF4-FFF2-40B4-BE49-F238E27FC236}">
                <a16:creationId xmlns:a16="http://schemas.microsoft.com/office/drawing/2014/main" id="{B42D82EE-2C2F-C300-E3CC-3C02BBFC659B}"/>
              </a:ext>
            </a:extLst>
          </p:cNvPr>
          <p:cNvPicPr>
            <a:picLocks noChangeAspect="1"/>
          </p:cNvPicPr>
          <p:nvPr/>
        </p:nvPicPr>
        <p:blipFill>
          <a:blip r:embed="rId4"/>
          <a:stretch>
            <a:fillRect/>
          </a:stretch>
        </p:blipFill>
        <p:spPr>
          <a:xfrm>
            <a:off x="2978929" y="2239767"/>
            <a:ext cx="1974313" cy="3433764"/>
          </a:xfrm>
          <a:prstGeom prst="rect">
            <a:avLst/>
          </a:prstGeom>
        </p:spPr>
      </p:pic>
      <p:sp>
        <p:nvSpPr>
          <p:cNvPr id="10" name="TextBox 9">
            <a:extLst>
              <a:ext uri="{FF2B5EF4-FFF2-40B4-BE49-F238E27FC236}">
                <a16:creationId xmlns:a16="http://schemas.microsoft.com/office/drawing/2014/main" id="{110686FF-896A-DC74-852A-460D7E554512}"/>
              </a:ext>
            </a:extLst>
          </p:cNvPr>
          <p:cNvSpPr txBox="1"/>
          <p:nvPr/>
        </p:nvSpPr>
        <p:spPr>
          <a:xfrm>
            <a:off x="5362393" y="5625622"/>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Q3 fault</a:t>
            </a:r>
          </a:p>
        </p:txBody>
      </p:sp>
      <p:sp>
        <p:nvSpPr>
          <p:cNvPr id="11" name="TextBox 10">
            <a:extLst>
              <a:ext uri="{FF2B5EF4-FFF2-40B4-BE49-F238E27FC236}">
                <a16:creationId xmlns:a16="http://schemas.microsoft.com/office/drawing/2014/main" id="{FFB0F76F-CBE7-E118-B636-47B0E49A0E10}"/>
              </a:ext>
            </a:extLst>
          </p:cNvPr>
          <p:cNvSpPr txBox="1"/>
          <p:nvPr/>
        </p:nvSpPr>
        <p:spPr>
          <a:xfrm>
            <a:off x="383327" y="5775542"/>
            <a:ext cx="2303766"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 </a:t>
            </a:r>
          </a:p>
          <a:p>
            <a:r>
              <a:rPr lang="en-US" sz="1400" dirty="0">
                <a:latin typeface="Century Gothic" panose="020B0502020202020204" pitchFamily="34" charset="0"/>
                <a:cs typeface="Arial"/>
              </a:rPr>
              <a:t>O-state </a:t>
            </a:r>
          </a:p>
        </p:txBody>
      </p:sp>
      <p:sp>
        <p:nvSpPr>
          <p:cNvPr id="13" name="TextBox 12">
            <a:extLst>
              <a:ext uri="{FF2B5EF4-FFF2-40B4-BE49-F238E27FC236}">
                <a16:creationId xmlns:a16="http://schemas.microsoft.com/office/drawing/2014/main" id="{A1006683-D23A-0387-0752-4D24C75AB960}"/>
              </a:ext>
            </a:extLst>
          </p:cNvPr>
          <p:cNvSpPr txBox="1"/>
          <p:nvPr/>
        </p:nvSpPr>
        <p:spPr>
          <a:xfrm>
            <a:off x="2804539" y="5769719"/>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a:t>
            </a:r>
          </a:p>
          <a:p>
            <a:r>
              <a:rPr lang="en-US" sz="1400" dirty="0">
                <a:latin typeface="Century Gothic" panose="020B0502020202020204" pitchFamily="34" charset="0"/>
                <a:cs typeface="Arial"/>
              </a:rPr>
              <a:t> N-state </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6E6F0B6-CE1E-1A82-C972-0B7167AF329B}"/>
                  </a:ext>
                </a:extLst>
              </p14:cNvPr>
              <p14:cNvContentPartPr/>
              <p14:nvPr/>
            </p14:nvContentPartPr>
            <p14:xfrm>
              <a:off x="2249910" y="2283960"/>
              <a:ext cx="212760" cy="245880"/>
            </p14:xfrm>
          </p:contentPart>
        </mc:Choice>
        <mc:Fallback xmlns="">
          <p:pic>
            <p:nvPicPr>
              <p:cNvPr id="14" name="Ink 13">
                <a:extLst>
                  <a:ext uri="{FF2B5EF4-FFF2-40B4-BE49-F238E27FC236}">
                    <a16:creationId xmlns:a16="http://schemas.microsoft.com/office/drawing/2014/main" id="{C6E6F0B6-CE1E-1A82-C972-0B7167AF329B}"/>
                  </a:ext>
                </a:extLst>
              </p:cNvPr>
              <p:cNvPicPr/>
              <p:nvPr/>
            </p:nvPicPr>
            <p:blipFill>
              <a:blip r:embed="rId6"/>
              <a:stretch>
                <a:fillRect/>
              </a:stretch>
            </p:blipFill>
            <p:spPr>
              <a:xfrm>
                <a:off x="2243790" y="2277840"/>
                <a:ext cx="225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35A10AE-E4A0-F36C-8F5C-6AA2AD49FFA3}"/>
                  </a:ext>
                </a:extLst>
              </p14:cNvPr>
              <p14:cNvContentPartPr/>
              <p14:nvPr/>
            </p14:nvContentPartPr>
            <p14:xfrm>
              <a:off x="2263909" y="2242725"/>
              <a:ext cx="222480" cy="283320"/>
            </p14:xfrm>
          </p:contentPart>
        </mc:Choice>
        <mc:Fallback xmlns="">
          <p:pic>
            <p:nvPicPr>
              <p:cNvPr id="15" name="Ink 14">
                <a:extLst>
                  <a:ext uri="{FF2B5EF4-FFF2-40B4-BE49-F238E27FC236}">
                    <a16:creationId xmlns:a16="http://schemas.microsoft.com/office/drawing/2014/main" id="{F35A10AE-E4A0-F36C-8F5C-6AA2AD49FFA3}"/>
                  </a:ext>
                </a:extLst>
              </p:cNvPr>
              <p:cNvPicPr/>
              <p:nvPr/>
            </p:nvPicPr>
            <p:blipFill>
              <a:blip r:embed="rId8"/>
              <a:stretch>
                <a:fillRect/>
              </a:stretch>
            </p:blipFill>
            <p:spPr>
              <a:xfrm>
                <a:off x="2257789" y="2236605"/>
                <a:ext cx="234720" cy="295560"/>
              </a:xfrm>
              <a:prstGeom prst="rect">
                <a:avLst/>
              </a:prstGeom>
            </p:spPr>
          </p:pic>
        </mc:Fallback>
      </mc:AlternateContent>
      <p:sp>
        <p:nvSpPr>
          <p:cNvPr id="3" name="TextBox 2">
            <a:extLst>
              <a:ext uri="{FF2B5EF4-FFF2-40B4-BE49-F238E27FC236}">
                <a16:creationId xmlns:a16="http://schemas.microsoft.com/office/drawing/2014/main" id="{ED357090-2AA6-4935-B93A-2E2CB31A4EEF}"/>
              </a:ext>
            </a:extLst>
          </p:cNvPr>
          <p:cNvSpPr txBox="1"/>
          <p:nvPr/>
        </p:nvSpPr>
        <p:spPr>
          <a:xfrm>
            <a:off x="2156643" y="4320730"/>
            <a:ext cx="1277337" cy="523220"/>
          </a:xfrm>
          <a:prstGeom prst="rect">
            <a:avLst/>
          </a:prstGeom>
          <a:noFill/>
        </p:spPr>
        <p:txBody>
          <a:bodyPr wrap="none" rtlCol="0">
            <a:spAutoFit/>
          </a:bodyPr>
          <a:lstStyle/>
          <a:p>
            <a:pPr algn="ctr"/>
            <a:r>
              <a:rPr lang="en-US" sz="1400" b="1" dirty="0">
                <a:solidFill>
                  <a:srgbClr val="FF0000"/>
                </a:solidFill>
              </a:rPr>
              <a:t>Q3</a:t>
            </a:r>
          </a:p>
          <a:p>
            <a:pPr algn="ctr"/>
            <a:r>
              <a:rPr lang="en-US" sz="1400" b="1" dirty="0">
                <a:solidFill>
                  <a:srgbClr val="FF0000"/>
                </a:solidFill>
              </a:rPr>
              <a:t>Open Circuit</a:t>
            </a:r>
          </a:p>
        </p:txBody>
      </p:sp>
      <p:sp>
        <p:nvSpPr>
          <p:cNvPr id="6" name="TextBox 5">
            <a:extLst>
              <a:ext uri="{FF2B5EF4-FFF2-40B4-BE49-F238E27FC236}">
                <a16:creationId xmlns:a16="http://schemas.microsoft.com/office/drawing/2014/main" id="{74B36950-DC4C-B903-C614-C5A6A92F732A}"/>
              </a:ext>
            </a:extLst>
          </p:cNvPr>
          <p:cNvSpPr txBox="1"/>
          <p:nvPr/>
        </p:nvSpPr>
        <p:spPr>
          <a:xfrm>
            <a:off x="4592036" y="4324852"/>
            <a:ext cx="1277337" cy="523220"/>
          </a:xfrm>
          <a:prstGeom prst="rect">
            <a:avLst/>
          </a:prstGeom>
          <a:noFill/>
        </p:spPr>
        <p:txBody>
          <a:bodyPr wrap="none" rtlCol="0">
            <a:spAutoFit/>
          </a:bodyPr>
          <a:lstStyle/>
          <a:p>
            <a:pPr algn="ctr"/>
            <a:r>
              <a:rPr lang="en-US" sz="1400" b="1" dirty="0">
                <a:solidFill>
                  <a:srgbClr val="FF0000"/>
                </a:solidFill>
              </a:rPr>
              <a:t>Q3</a:t>
            </a:r>
          </a:p>
          <a:p>
            <a:pPr algn="ctr"/>
            <a:r>
              <a:rPr lang="en-US" sz="1400" b="1" dirty="0">
                <a:solidFill>
                  <a:srgbClr val="FF0000"/>
                </a:solidFill>
              </a:rPr>
              <a:t>Open Circuit</a:t>
            </a:r>
          </a:p>
        </p:txBody>
      </p:sp>
    </p:spTree>
    <p:extLst>
      <p:ext uri="{BB962C8B-B14F-4D97-AF65-F5344CB8AC3E}">
        <p14:creationId xmlns:p14="http://schemas.microsoft.com/office/powerpoint/2010/main" val="336575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16</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68D2A6BF-1960-F235-C22C-05C509CAAB21}"/>
              </a:ext>
            </a:extLst>
          </p:cNvPr>
          <p:cNvPicPr>
            <a:picLocks noChangeAspect="1"/>
          </p:cNvPicPr>
          <p:nvPr/>
        </p:nvPicPr>
        <p:blipFill>
          <a:blip r:embed="rId2"/>
          <a:stretch>
            <a:fillRect/>
          </a:stretch>
        </p:blipFill>
        <p:spPr>
          <a:xfrm>
            <a:off x="4516281" y="2275143"/>
            <a:ext cx="4170519" cy="3336415"/>
          </a:xfrm>
          <a:prstGeom prst="rect">
            <a:avLst/>
          </a:prstGeom>
        </p:spPr>
      </p:pic>
      <p:pic>
        <p:nvPicPr>
          <p:cNvPr id="9" name="Content Placeholder 16">
            <a:extLst>
              <a:ext uri="{FF2B5EF4-FFF2-40B4-BE49-F238E27FC236}">
                <a16:creationId xmlns:a16="http://schemas.microsoft.com/office/drawing/2014/main" id="{4DB06227-24CE-F356-CE2B-39AC449657D2}"/>
              </a:ext>
            </a:extLst>
          </p:cNvPr>
          <p:cNvPicPr>
            <a:picLocks noGrp="1" noChangeAspect="1"/>
          </p:cNvPicPr>
          <p:nvPr>
            <p:ph idx="1"/>
          </p:nvPr>
        </p:nvPicPr>
        <p:blipFill>
          <a:blip r:embed="rId3"/>
          <a:stretch>
            <a:fillRect/>
          </a:stretch>
        </p:blipFill>
        <p:spPr>
          <a:xfrm>
            <a:off x="1431255" y="2169501"/>
            <a:ext cx="2052387" cy="3547698"/>
          </a:xfrm>
          <a:prstGeom prst="rect">
            <a:avLst/>
          </a:prstGeom>
        </p:spPr>
      </p:pic>
      <p:sp>
        <p:nvSpPr>
          <p:cNvPr id="6" name="TextBox 5">
            <a:extLst>
              <a:ext uri="{FF2B5EF4-FFF2-40B4-BE49-F238E27FC236}">
                <a16:creationId xmlns:a16="http://schemas.microsoft.com/office/drawing/2014/main" id="{4F3B8714-6390-5544-D123-CD2FBD171FBE}"/>
              </a:ext>
            </a:extLst>
          </p:cNvPr>
          <p:cNvSpPr txBox="1"/>
          <p:nvPr/>
        </p:nvSpPr>
        <p:spPr>
          <a:xfrm>
            <a:off x="4994369" y="575952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Q4 fault</a:t>
            </a:r>
          </a:p>
        </p:txBody>
      </p:sp>
      <p:sp>
        <p:nvSpPr>
          <p:cNvPr id="8" name="TextBox 7">
            <a:extLst>
              <a:ext uri="{FF2B5EF4-FFF2-40B4-BE49-F238E27FC236}">
                <a16:creationId xmlns:a16="http://schemas.microsoft.com/office/drawing/2014/main" id="{8D0A11FD-67ED-2D37-4D02-093760D8B614}"/>
              </a:ext>
            </a:extLst>
          </p:cNvPr>
          <p:cNvSpPr txBox="1"/>
          <p:nvPr/>
        </p:nvSpPr>
        <p:spPr>
          <a:xfrm>
            <a:off x="3294663" y="4900709"/>
            <a:ext cx="1277337" cy="523220"/>
          </a:xfrm>
          <a:prstGeom prst="rect">
            <a:avLst/>
          </a:prstGeom>
          <a:noFill/>
        </p:spPr>
        <p:txBody>
          <a:bodyPr wrap="none" rtlCol="0">
            <a:spAutoFit/>
          </a:bodyPr>
          <a:lstStyle/>
          <a:p>
            <a:pPr algn="ctr"/>
            <a:r>
              <a:rPr lang="en-US" sz="1400" b="1" dirty="0">
                <a:solidFill>
                  <a:srgbClr val="FF0000"/>
                </a:solidFill>
              </a:rPr>
              <a:t>Q4</a:t>
            </a:r>
          </a:p>
          <a:p>
            <a:pPr algn="ctr"/>
            <a:r>
              <a:rPr lang="en-US" sz="1400" b="1" dirty="0">
                <a:solidFill>
                  <a:srgbClr val="FF0000"/>
                </a:solidFill>
              </a:rPr>
              <a:t>Open Circuit</a:t>
            </a:r>
          </a:p>
        </p:txBody>
      </p:sp>
    </p:spTree>
    <p:extLst>
      <p:ext uri="{BB962C8B-B14F-4D97-AF65-F5344CB8AC3E}">
        <p14:creationId xmlns:p14="http://schemas.microsoft.com/office/powerpoint/2010/main" val="3241663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C463-0D2A-6386-A8BF-52EFC5C028D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2FFB94-76C6-9852-4D9C-72DE83140B6A}"/>
              </a:ext>
            </a:extLst>
          </p:cNvPr>
          <p:cNvSpPr>
            <a:spLocks noGrp="1"/>
          </p:cNvSpPr>
          <p:nvPr>
            <p:ph idx="1"/>
          </p:nvPr>
        </p:nvSpPr>
        <p:spPr/>
        <p:txBody>
          <a:bodyPr/>
          <a:lstStyle/>
          <a:p>
            <a:pPr marL="342900" indent="-342900">
              <a:buFont typeface="Arial" panose="020B0604020202020204" pitchFamily="34" charset="0"/>
              <a:buChar char="•"/>
            </a:pPr>
            <a:r>
              <a:rPr lang="en-US" dirty="0"/>
              <a:t>3-Level NPC Inverters are efficient inverter solutions for High Voltage AC Machines.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Open circuit fault is tolerable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Fault in 1</a:t>
            </a:r>
            <a:r>
              <a:rPr lang="en-US" baseline="30000" dirty="0"/>
              <a:t>st</a:t>
            </a:r>
            <a:r>
              <a:rPr lang="en-US" dirty="0"/>
              <a:t> and 4</a:t>
            </a:r>
            <a:r>
              <a:rPr lang="en-US" baseline="30000" dirty="0"/>
              <a:t>th</a:t>
            </a:r>
            <a:r>
              <a:rPr lang="en-US" dirty="0"/>
              <a:t> switches can be tolerable with limited conditions.</a:t>
            </a:r>
          </a:p>
        </p:txBody>
      </p:sp>
      <p:sp>
        <p:nvSpPr>
          <p:cNvPr id="4" name="Slide Number Placeholder 3">
            <a:extLst>
              <a:ext uri="{FF2B5EF4-FFF2-40B4-BE49-F238E27FC236}">
                <a16:creationId xmlns:a16="http://schemas.microsoft.com/office/drawing/2014/main" id="{F66F2F28-631F-7C18-9551-46F6FDDC65DE}"/>
              </a:ext>
            </a:extLst>
          </p:cNvPr>
          <p:cNvSpPr>
            <a:spLocks noGrp="1"/>
          </p:cNvSpPr>
          <p:nvPr>
            <p:ph type="sldNum" sz="quarter" idx="12"/>
          </p:nvPr>
        </p:nvSpPr>
        <p:spPr/>
        <p:txBody>
          <a:bodyPr/>
          <a:lstStyle/>
          <a:p>
            <a:pPr>
              <a:defRPr/>
            </a:pPr>
            <a:fld id="{C878F797-6006-4DDA-AFE9-456F280FE6C5}" type="slidenum">
              <a:rPr lang="en-US" smtClean="0"/>
              <a:pPr>
                <a:defRPr/>
              </a:pPr>
              <a:t>17</a:t>
            </a:fld>
            <a:endParaRPr lang="en-US" dirty="0"/>
          </a:p>
        </p:txBody>
      </p:sp>
      <p:sp>
        <p:nvSpPr>
          <p:cNvPr id="5" name="Date Placeholder 4">
            <a:extLst>
              <a:ext uri="{FF2B5EF4-FFF2-40B4-BE49-F238E27FC236}">
                <a16:creationId xmlns:a16="http://schemas.microsoft.com/office/drawing/2014/main" id="{2881B45D-15AE-A74A-2C09-B1829303AC54}"/>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40055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9115-8CCF-ABE5-5980-1C9EDB4BF746}"/>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971E9DB4-290D-20D2-C61C-57C34733616B}"/>
              </a:ext>
            </a:extLst>
          </p:cNvPr>
          <p:cNvSpPr>
            <a:spLocks noGrp="1"/>
          </p:cNvSpPr>
          <p:nvPr>
            <p:ph idx="1"/>
          </p:nvPr>
        </p:nvSpPr>
        <p:spPr/>
        <p:txBody>
          <a:bodyPr/>
          <a:lstStyle/>
          <a:p>
            <a:pPr marL="0" indent="0" algn="just">
              <a:buNone/>
            </a:pPr>
            <a:r>
              <a:rPr lang="en-US" sz="1400" dirty="0"/>
              <a:t>[1]</a:t>
            </a:r>
            <a:r>
              <a:rPr lang="tr-TR" sz="1400" dirty="0"/>
              <a:t> </a:t>
            </a:r>
            <a:r>
              <a:rPr lang="en-US" sz="1400" dirty="0"/>
              <a:t>J. Rodriguez, S. </a:t>
            </a:r>
            <a:r>
              <a:rPr lang="en-US" sz="1400" dirty="0" err="1"/>
              <a:t>Bernet</a:t>
            </a:r>
            <a:r>
              <a:rPr lang="en-US" sz="1400" dirty="0"/>
              <a:t>, P. K. </a:t>
            </a:r>
            <a:r>
              <a:rPr lang="en-US" sz="1400" dirty="0" err="1"/>
              <a:t>Steimer</a:t>
            </a:r>
            <a:r>
              <a:rPr lang="en-US" sz="1400" dirty="0"/>
              <a:t> and I. E. </a:t>
            </a:r>
            <a:r>
              <a:rPr lang="en-US" sz="1400" dirty="0" err="1"/>
              <a:t>Lizama</a:t>
            </a:r>
            <a:r>
              <a:rPr lang="en-US" sz="1400" dirty="0"/>
              <a:t>, "A Survey on Neutral-Point-Clamped Inverters," in IEEE Transactions on Industrial Electronics, vol. 57, no. 7, pp. 2219-2230, July 2010</a:t>
            </a:r>
          </a:p>
          <a:p>
            <a:pPr marL="0" indent="0" algn="just">
              <a:buNone/>
            </a:pPr>
            <a:r>
              <a:rPr lang="tr-TR" sz="1400" dirty="0"/>
              <a:t>[2] </a:t>
            </a:r>
            <a:r>
              <a:rPr lang="en-US" sz="1400" dirty="0" err="1"/>
              <a:t>Keqing</a:t>
            </a:r>
            <a:r>
              <a:rPr lang="en-US" sz="1400" dirty="0"/>
              <a:t> Qu, Xi Jin, </a:t>
            </a:r>
            <a:r>
              <a:rPr lang="en-US" sz="1400" dirty="0" err="1"/>
              <a:t>Yuehong</a:t>
            </a:r>
            <a:r>
              <a:rPr lang="en-US" sz="1400" dirty="0"/>
              <a:t> Xing, </a:t>
            </a:r>
            <a:r>
              <a:rPr lang="en-US" sz="1400" dirty="0" err="1"/>
              <a:t>Zuojin</a:t>
            </a:r>
            <a:r>
              <a:rPr lang="en-US" sz="1400" dirty="0"/>
              <a:t> Ding and W. Chen, "A SVPWM control strategy for NPC three-level inverter," 2011 IEEE Power Engineering and Automation Conference, Wuhan, China, 2011</a:t>
            </a:r>
          </a:p>
          <a:p>
            <a:pPr marL="0" indent="0" algn="just">
              <a:buNone/>
            </a:pPr>
            <a:r>
              <a:rPr lang="tr-TR" sz="1400" dirty="0"/>
              <a:t>[</a:t>
            </a:r>
            <a:r>
              <a:rPr lang="en-US" sz="1400" dirty="0"/>
              <a:t>3</a:t>
            </a:r>
            <a:r>
              <a:rPr lang="tr-TR" sz="1400" dirty="0"/>
              <a:t>] </a:t>
            </a:r>
            <a:r>
              <a:rPr lang="en-US" sz="1400" dirty="0"/>
              <a:t>K. Patel, S. </a:t>
            </a:r>
            <a:r>
              <a:rPr lang="en-US" sz="1400" dirty="0" err="1"/>
              <a:t>Borole</a:t>
            </a:r>
            <a:r>
              <a:rPr lang="en-US" sz="1400" dirty="0"/>
              <a:t>, R. Manikandan and R. R. Singh, "Short Circuit and Open Circuit Fault Identification Strategy for 3-Level Neutral Point Clamped Inverter," 2021 Innovations in Power and Advanced Computing Technologies (</a:t>
            </a:r>
            <a:r>
              <a:rPr lang="en-US" sz="1400" dirty="0" err="1"/>
              <a:t>i</a:t>
            </a:r>
            <a:r>
              <a:rPr lang="en-US" sz="1400" dirty="0"/>
              <a:t>-PACT), Kuala Lumpur, Malaysia, 2021</a:t>
            </a:r>
          </a:p>
          <a:p>
            <a:pPr marL="0" indent="0" algn="just">
              <a:buNone/>
            </a:pPr>
            <a:r>
              <a:rPr lang="en-US" sz="1400" dirty="0"/>
              <a:t>[4] A. </a:t>
            </a:r>
            <a:r>
              <a:rPr lang="en-US" sz="1400" dirty="0" err="1"/>
              <a:t>Alili</a:t>
            </a:r>
            <a:r>
              <a:rPr lang="en-US" sz="1400" dirty="0"/>
              <a:t>, A. A. Ameri, M. B. Camara and B. </a:t>
            </a:r>
            <a:r>
              <a:rPr lang="en-US" sz="1400" dirty="0" err="1"/>
              <a:t>Dakyo</a:t>
            </a:r>
            <a:r>
              <a:rPr lang="en-US" sz="1400" dirty="0"/>
              <a:t>, "Open-circuit fault detection method for Grid-side Three-level NPC Inverter," 2021 10th International Conference on Renewable Energy Research and Application (ICRERA), Istanbul, Turkey, 2021</a:t>
            </a:r>
          </a:p>
          <a:p>
            <a:pPr marL="0" indent="0" algn="just">
              <a:buNone/>
            </a:pPr>
            <a:r>
              <a:rPr lang="tr-TR" sz="1400" dirty="0"/>
              <a:t>[5]</a:t>
            </a:r>
            <a:r>
              <a:rPr lang="en-US" sz="1200" b="0" i="0" dirty="0">
                <a:solidFill>
                  <a:srgbClr val="333333"/>
                </a:solidFill>
                <a:effectLst/>
                <a:latin typeface="HelveticaNeue Regular"/>
              </a:rPr>
              <a:t>  </a:t>
            </a:r>
            <a:r>
              <a:rPr lang="en-US" sz="1400" dirty="0"/>
              <a:t>K. Yamanaka, A. M. </a:t>
            </a:r>
            <a:r>
              <a:rPr lang="en-US" sz="1400" dirty="0" err="1"/>
              <a:t>Hava</a:t>
            </a:r>
            <a:r>
              <a:rPr lang="en-US" sz="1400" dirty="0"/>
              <a:t>, H. </a:t>
            </a:r>
            <a:r>
              <a:rPr lang="en-US" sz="1400" dirty="0" err="1"/>
              <a:t>Kirino</a:t>
            </a:r>
            <a:r>
              <a:rPr lang="en-US" sz="1400" dirty="0"/>
              <a:t>, Y. Tanaka, N. Koga and T. </a:t>
            </a:r>
            <a:r>
              <a:rPr lang="en-US" sz="1400" dirty="0" err="1"/>
              <a:t>Kume</a:t>
            </a:r>
            <a:r>
              <a:rPr lang="en-US" sz="1400" dirty="0"/>
              <a:t>, "A novel neutral point potential stabilization technique using the information of output current polarities and voltage vector," in IEEE Transactions on Industry Applications, vol. 38, no. 6, pp. 1572-1580, Nov.-Dec. 2002</a:t>
            </a:r>
          </a:p>
          <a:p>
            <a:pPr marL="0" indent="0" algn="just">
              <a:buNone/>
            </a:pPr>
            <a:r>
              <a:rPr lang="en-US" sz="1400" dirty="0"/>
              <a:t>[6] A. </a:t>
            </a:r>
            <a:r>
              <a:rPr lang="en-US" sz="1400" dirty="0" err="1"/>
              <a:t>Benevieri</a:t>
            </a:r>
            <a:r>
              <a:rPr lang="en-US" sz="1400" dirty="0"/>
              <a:t>, L. Carbone, S. </a:t>
            </a:r>
            <a:r>
              <a:rPr lang="en-US" sz="1400" dirty="0" err="1"/>
              <a:t>Cosso</a:t>
            </a:r>
            <a:r>
              <a:rPr lang="en-US" sz="1400" dirty="0"/>
              <a:t>, F. </a:t>
            </a:r>
            <a:r>
              <a:rPr lang="en-US" sz="1400" dirty="0" err="1"/>
              <a:t>Gallione</a:t>
            </a:r>
            <a:r>
              <a:rPr lang="en-US" sz="1400" dirty="0"/>
              <a:t> and S. Hussain, "A New Strategy for Detection and Management of Faults in High Power NPC Converter Systems," 2023 13th International Symposium on Advanced Topics in Electrical Engineering (ATEE), Bucharest, Romania, 2023</a:t>
            </a:r>
          </a:p>
        </p:txBody>
      </p:sp>
      <p:sp>
        <p:nvSpPr>
          <p:cNvPr id="4" name="Slide Number Placeholder 3">
            <a:extLst>
              <a:ext uri="{FF2B5EF4-FFF2-40B4-BE49-F238E27FC236}">
                <a16:creationId xmlns:a16="http://schemas.microsoft.com/office/drawing/2014/main" id="{256ED077-B4F2-656E-385B-EEC1C5864815}"/>
              </a:ext>
            </a:extLst>
          </p:cNvPr>
          <p:cNvSpPr>
            <a:spLocks noGrp="1"/>
          </p:cNvSpPr>
          <p:nvPr>
            <p:ph type="sldNum" sz="quarter" idx="12"/>
          </p:nvPr>
        </p:nvSpPr>
        <p:spPr/>
        <p:txBody>
          <a:bodyPr/>
          <a:lstStyle/>
          <a:p>
            <a:pPr>
              <a:defRPr/>
            </a:pPr>
            <a:fld id="{C878F797-6006-4DDA-AFE9-456F280FE6C5}" type="slidenum">
              <a:rPr lang="en-US" smtClean="0"/>
              <a:pPr>
                <a:defRPr/>
              </a:pPr>
              <a:t>18</a:t>
            </a:fld>
            <a:endParaRPr lang="en-US" dirty="0"/>
          </a:p>
        </p:txBody>
      </p:sp>
      <p:sp>
        <p:nvSpPr>
          <p:cNvPr id="5" name="Date Placeholder 4">
            <a:extLst>
              <a:ext uri="{FF2B5EF4-FFF2-40B4-BE49-F238E27FC236}">
                <a16:creationId xmlns:a16="http://schemas.microsoft.com/office/drawing/2014/main" id="{3CA283E1-4D08-6D09-1DCE-A600774C955B}"/>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5965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7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498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tr-TR"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1800" dirty="0"/>
              <a:t>Electrical Machine Drives</a:t>
            </a:r>
          </a:p>
          <a:p>
            <a:pPr marL="342900" indent="-342900">
              <a:buFont typeface="Arial" panose="020B0604020202020204" pitchFamily="34" charset="0"/>
              <a:buChar char="•"/>
            </a:pPr>
            <a:r>
              <a:rPr lang="en-US" sz="1800" dirty="0"/>
              <a:t>Inverters</a:t>
            </a:r>
          </a:p>
          <a:p>
            <a:pPr marL="342900" indent="-342900">
              <a:buFont typeface="Arial" panose="020B0604020202020204" pitchFamily="34" charset="0"/>
              <a:buChar char="•"/>
            </a:pPr>
            <a:r>
              <a:rPr lang="en-US" sz="1800" dirty="0"/>
              <a:t>Aim of the Study</a:t>
            </a:r>
          </a:p>
          <a:p>
            <a:pPr marL="342900" indent="-342900">
              <a:buFont typeface="Arial" panose="020B0604020202020204" pitchFamily="34" charset="0"/>
              <a:buChar char="•"/>
            </a:pPr>
            <a:r>
              <a:rPr lang="en-US" sz="1800" dirty="0"/>
              <a:t>Inverter Control Techniques</a:t>
            </a:r>
          </a:p>
          <a:p>
            <a:pPr marL="342900" indent="-342900">
              <a:buFont typeface="Arial" panose="020B0604020202020204" pitchFamily="34" charset="0"/>
              <a:buChar char="•"/>
            </a:pPr>
            <a:r>
              <a:rPr lang="en-US" sz="1800" dirty="0"/>
              <a:t>3- Level NPC Inverters &amp; Drive Methods</a:t>
            </a:r>
          </a:p>
          <a:p>
            <a:pPr marL="342900" indent="-342900">
              <a:buFont typeface="Arial" panose="020B0604020202020204" pitchFamily="34" charset="0"/>
              <a:buChar char="•"/>
            </a:pPr>
            <a:r>
              <a:rPr lang="en-US" sz="1800" dirty="0"/>
              <a:t>Possible Fault States</a:t>
            </a:r>
          </a:p>
          <a:p>
            <a:pPr marL="342900" indent="-342900">
              <a:buFont typeface="Arial" panose="020B0604020202020204" pitchFamily="34" charset="0"/>
              <a:buChar char="•"/>
            </a:pPr>
            <a:r>
              <a:rPr lang="en-US" sz="1800" dirty="0"/>
              <a:t>Operation Vector Under Fault States</a:t>
            </a:r>
          </a:p>
          <a:p>
            <a:pPr marL="342900" indent="-342900">
              <a:buFont typeface="Arial" panose="020B0604020202020204" pitchFamily="34" charset="0"/>
              <a:buChar char="•"/>
            </a:pPr>
            <a:r>
              <a:rPr lang="en-US" sz="1800" dirty="0"/>
              <a:t>Conclusion</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60122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Electrical Machine Drives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p:txBody>
          <a:bodyPr/>
          <a:lstStyle/>
          <a:p>
            <a:pPr marL="342900" indent="-342900">
              <a:buFont typeface="Arial" panose="020B0604020202020204" pitchFamily="34" charset="0"/>
              <a:buChar char="•"/>
            </a:pPr>
            <a:r>
              <a:rPr lang="en-US" sz="1800" dirty="0"/>
              <a:t>AC Machine Applications,</a:t>
            </a:r>
          </a:p>
          <a:p>
            <a:pPr marL="342900" indent="-342900">
              <a:buFont typeface="Arial" panose="020B0604020202020204" pitchFamily="34" charset="0"/>
              <a:buChar char="•"/>
            </a:pPr>
            <a:r>
              <a:rPr lang="en-US" sz="1800" dirty="0"/>
              <a:t>Electrical Vehicles</a:t>
            </a:r>
          </a:p>
          <a:p>
            <a:pPr marL="342900" indent="-342900">
              <a:buFont typeface="Arial" panose="020B0604020202020204" pitchFamily="34" charset="0"/>
              <a:buChar char="•"/>
            </a:pPr>
            <a:r>
              <a:rPr lang="en-US" sz="1800" dirty="0"/>
              <a:t>Renewable Energy Systems</a:t>
            </a:r>
          </a:p>
          <a:p>
            <a:endParaRPr lang="en-US" sz="1800" dirty="0"/>
          </a:p>
          <a:p>
            <a:pPr marL="342900" indent="-342900">
              <a:buFont typeface="Arial" panose="020B0604020202020204" pitchFamily="34" charset="0"/>
              <a:buChar char="•"/>
            </a:pPr>
            <a:r>
              <a:rPr lang="en-US" sz="1800" dirty="0"/>
              <a:t>Control of an AC Machine for </a:t>
            </a:r>
          </a:p>
          <a:p>
            <a:r>
              <a:rPr lang="en-US" sz="1800" dirty="0"/>
              <a:t>      desired Speed, Torque</a:t>
            </a:r>
          </a:p>
          <a:p>
            <a:pPr marL="342900" indent="-342900">
              <a:buFont typeface="Arial" panose="020B0604020202020204" pitchFamily="34" charset="0"/>
              <a:buChar char="•"/>
            </a:pPr>
            <a:r>
              <a:rPr lang="en-US" sz="1800" b="1" dirty="0"/>
              <a:t>DC/AC Converters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Powertain of EV">
            <a:extLst>
              <a:ext uri="{FF2B5EF4-FFF2-40B4-BE49-F238E27FC236}">
                <a16:creationId xmlns:a16="http://schemas.microsoft.com/office/drawing/2014/main" id="{C1A80DEE-7A7F-0283-E205-3E95D52C627A}"/>
              </a:ext>
            </a:extLst>
          </p:cNvPr>
          <p:cNvPicPr>
            <a:picLocks noChangeAspect="1"/>
          </p:cNvPicPr>
          <p:nvPr/>
        </p:nvPicPr>
        <p:blipFill>
          <a:blip r:embed="rId2"/>
          <a:stretch>
            <a:fillRect/>
          </a:stretch>
        </p:blipFill>
        <p:spPr>
          <a:xfrm>
            <a:off x="4647491" y="4260546"/>
            <a:ext cx="4039309" cy="2002091"/>
          </a:xfrm>
          <a:prstGeom prst="rect">
            <a:avLst/>
          </a:prstGeom>
        </p:spPr>
      </p:pic>
      <p:pic>
        <p:nvPicPr>
          <p:cNvPr id="8" name="Picture 7">
            <a:extLst>
              <a:ext uri="{FF2B5EF4-FFF2-40B4-BE49-F238E27FC236}">
                <a16:creationId xmlns:a16="http://schemas.microsoft.com/office/drawing/2014/main" id="{875F7345-F6FF-B300-CD60-0D631678248F}"/>
              </a:ext>
            </a:extLst>
          </p:cNvPr>
          <p:cNvPicPr>
            <a:picLocks noChangeAspect="1"/>
          </p:cNvPicPr>
          <p:nvPr/>
        </p:nvPicPr>
        <p:blipFill>
          <a:blip r:embed="rId3"/>
          <a:stretch>
            <a:fillRect/>
          </a:stretch>
        </p:blipFill>
        <p:spPr>
          <a:xfrm>
            <a:off x="4554522" y="1300163"/>
            <a:ext cx="4132278" cy="2624137"/>
          </a:xfrm>
          <a:prstGeom prst="rect">
            <a:avLst/>
          </a:prstGeom>
        </p:spPr>
      </p:pic>
      <p:pic>
        <p:nvPicPr>
          <p:cNvPr id="6" name="Picture 5" descr="A wind turbine with blue sky&#10;&#10;Description automatically generated">
            <a:extLst>
              <a:ext uri="{FF2B5EF4-FFF2-40B4-BE49-F238E27FC236}">
                <a16:creationId xmlns:a16="http://schemas.microsoft.com/office/drawing/2014/main" id="{373566F1-FF5E-C777-88C1-A590720414A6}"/>
              </a:ext>
            </a:extLst>
          </p:cNvPr>
          <p:cNvPicPr>
            <a:picLocks noChangeAspect="1"/>
          </p:cNvPicPr>
          <p:nvPr/>
        </p:nvPicPr>
        <p:blipFill>
          <a:blip r:embed="rId4"/>
          <a:stretch>
            <a:fillRect/>
          </a:stretch>
        </p:blipFill>
        <p:spPr>
          <a:xfrm>
            <a:off x="838088" y="4260546"/>
            <a:ext cx="2616312" cy="2002091"/>
          </a:xfrm>
          <a:prstGeom prst="rect">
            <a:avLst/>
          </a:prstGeom>
        </p:spPr>
      </p:pic>
    </p:spTree>
    <p:extLst>
      <p:ext uri="{BB962C8B-B14F-4D97-AF65-F5344CB8AC3E}">
        <p14:creationId xmlns:p14="http://schemas.microsoft.com/office/powerpoint/2010/main" val="268618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915C-440A-A532-2C4F-56AF3AADA44F}"/>
              </a:ext>
            </a:extLst>
          </p:cNvPr>
          <p:cNvSpPr>
            <a:spLocks noGrp="1"/>
          </p:cNvSpPr>
          <p:nvPr>
            <p:ph type="title"/>
          </p:nvPr>
        </p:nvSpPr>
        <p:spPr/>
        <p:txBody>
          <a:bodyPr/>
          <a:lstStyle/>
          <a:p>
            <a:r>
              <a:rPr lang="en-US" dirty="0"/>
              <a:t>Inverters</a:t>
            </a:r>
          </a:p>
        </p:txBody>
      </p:sp>
      <p:sp>
        <p:nvSpPr>
          <p:cNvPr id="3" name="Content Placeholder 2">
            <a:extLst>
              <a:ext uri="{FF2B5EF4-FFF2-40B4-BE49-F238E27FC236}">
                <a16:creationId xmlns:a16="http://schemas.microsoft.com/office/drawing/2014/main" id="{04147A73-5B37-133C-27B8-588EB5E069BD}"/>
              </a:ext>
            </a:extLst>
          </p:cNvPr>
          <p:cNvSpPr>
            <a:spLocks noGrp="1"/>
          </p:cNvSpPr>
          <p:nvPr>
            <p:ph idx="1"/>
          </p:nvPr>
        </p:nvSpPr>
        <p:spPr/>
        <p:txBody>
          <a:bodyPr/>
          <a:lstStyle/>
          <a:p>
            <a:pPr marL="342900" indent="-342900">
              <a:buFont typeface="Arial" panose="020B0604020202020204" pitchFamily="34" charset="0"/>
              <a:buChar char="•"/>
            </a:pPr>
            <a:r>
              <a:rPr lang="en-US" sz="1800" dirty="0"/>
              <a:t>DC voltage to AC voltage</a:t>
            </a:r>
          </a:p>
          <a:p>
            <a:pPr marL="342900" indent="-342900">
              <a:buFont typeface="Arial" panose="020B0604020202020204" pitchFamily="34" charset="0"/>
              <a:buChar char="•"/>
            </a:pPr>
            <a:r>
              <a:rPr lang="en-US" sz="1800" dirty="0"/>
              <a:t>Opening and closing the switches with different times</a:t>
            </a:r>
          </a:p>
          <a:p>
            <a:pPr marL="342900" indent="-342900">
              <a:buFont typeface="Arial" panose="020B0604020202020204" pitchFamily="34" charset="0"/>
              <a:buChar char="•"/>
            </a:pPr>
            <a:r>
              <a:rPr lang="en-US" sz="1800" dirty="0"/>
              <a:t>Square wave output voltage</a:t>
            </a:r>
          </a:p>
        </p:txBody>
      </p:sp>
      <p:sp>
        <p:nvSpPr>
          <p:cNvPr id="4" name="Slide Number Placeholder 3">
            <a:extLst>
              <a:ext uri="{FF2B5EF4-FFF2-40B4-BE49-F238E27FC236}">
                <a16:creationId xmlns:a16="http://schemas.microsoft.com/office/drawing/2014/main" id="{B1673C84-48F0-4DA3-7493-F24835F305FB}"/>
              </a:ext>
            </a:extLst>
          </p:cNvPr>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a:extLst>
              <a:ext uri="{FF2B5EF4-FFF2-40B4-BE49-F238E27FC236}">
                <a16:creationId xmlns:a16="http://schemas.microsoft.com/office/drawing/2014/main" id="{B5AAB5EA-84C6-5037-A5F8-A20E35C1E7D9}"/>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A diagram of an inverter circuit&#10;&#10;Description automatically generated">
            <a:extLst>
              <a:ext uri="{FF2B5EF4-FFF2-40B4-BE49-F238E27FC236}">
                <a16:creationId xmlns:a16="http://schemas.microsoft.com/office/drawing/2014/main" id="{16CDC223-4B02-BA77-D293-6480A1E6E660}"/>
              </a:ext>
            </a:extLst>
          </p:cNvPr>
          <p:cNvPicPr>
            <a:picLocks noChangeAspect="1"/>
          </p:cNvPicPr>
          <p:nvPr/>
        </p:nvPicPr>
        <p:blipFill>
          <a:blip r:embed="rId2"/>
          <a:stretch>
            <a:fillRect/>
          </a:stretch>
        </p:blipFill>
        <p:spPr>
          <a:xfrm>
            <a:off x="2337354" y="2684480"/>
            <a:ext cx="4469291" cy="25177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F48729-8DDC-93B5-97D3-F1AEDEF43A81}"/>
                  </a:ext>
                </a:extLst>
              </p:cNvPr>
              <p:cNvSpPr txBox="1"/>
              <p:nvPr/>
            </p:nvSpPr>
            <p:spPr>
              <a:xfrm>
                <a:off x="2754835" y="5352330"/>
                <a:ext cx="3873176" cy="307777"/>
              </a:xfrm>
              <a:prstGeom prst="rect">
                <a:avLst/>
              </a:prstGeom>
              <a:noFill/>
            </p:spPr>
            <p:txBody>
              <a:bodyPr wrap="none" rtlCol="0">
                <a:spAutoFit/>
              </a:bodyPr>
              <a:lstStyle/>
              <a:p>
                <a:r>
                  <a:rPr lang="en-US" sz="1400" dirty="0">
                    <a:latin typeface="Century Gothic" panose="020B0502020202020204" pitchFamily="34" charset="0"/>
                    <a:cs typeface="Arial"/>
                  </a:rPr>
                  <a:t>Sinusoidal PWM Output Phase Voltages</a:t>
                </a:r>
                <a:r>
                  <a:rPr lang="en-US" sz="1400" baseline="30000" dirty="0">
                    <a:latin typeface="Century Gothic" panose="020B0502020202020204" pitchFamily="34" charset="0"/>
                    <a:cs typeface="Arial"/>
                  </a:rPr>
                  <a:t>1</a:t>
                </a:r>
                <a:r>
                  <a:rPr lang="en-US" sz="1400" dirty="0">
                    <a:latin typeface="Century Gothic" panose="020B0502020202020204" pitchFamily="34" charset="0"/>
                    <a:cs typeface="Arial"/>
                  </a:rPr>
                  <a:t> </a:t>
                </a:r>
                <a14:m>
                  <m:oMath xmlns:m="http://schemas.openxmlformats.org/officeDocument/2006/math">
                    <m:r>
                      <a:rPr lang="en-US" sz="1400" b="0" i="1" smtClean="0">
                        <a:latin typeface="Cambria Math" panose="02040503050406030204" pitchFamily="18" charset="0"/>
                        <a:cs typeface="Arial"/>
                      </a:rPr>
                      <m:t> </m:t>
                    </m:r>
                  </m:oMath>
                </a14:m>
                <a:endParaRPr lang="en-US" sz="1400" dirty="0">
                  <a:latin typeface="Century Gothic" panose="020B0502020202020204" pitchFamily="34" charset="0"/>
                  <a:cs typeface="Arial"/>
                </a:endParaRPr>
              </a:p>
            </p:txBody>
          </p:sp>
        </mc:Choice>
        <mc:Fallback xmlns="">
          <p:sp>
            <p:nvSpPr>
              <p:cNvPr id="6" name="TextBox 5">
                <a:extLst>
                  <a:ext uri="{FF2B5EF4-FFF2-40B4-BE49-F238E27FC236}">
                    <a16:creationId xmlns:a16="http://schemas.microsoft.com/office/drawing/2014/main" id="{55F48729-8DDC-93B5-97D3-F1AEDEF43A81}"/>
                  </a:ext>
                </a:extLst>
              </p:cNvPr>
              <p:cNvSpPr txBox="1">
                <a:spLocks noRot="1" noChangeAspect="1" noMove="1" noResize="1" noEditPoints="1" noAdjustHandles="1" noChangeArrowheads="1" noChangeShapeType="1" noTextEdit="1"/>
              </p:cNvSpPr>
              <p:nvPr/>
            </p:nvSpPr>
            <p:spPr>
              <a:xfrm>
                <a:off x="2754835" y="5352330"/>
                <a:ext cx="3873176" cy="307777"/>
              </a:xfrm>
              <a:prstGeom prst="rect">
                <a:avLst/>
              </a:prstGeom>
              <a:blipFill>
                <a:blip r:embed="rId3"/>
                <a:stretch>
                  <a:fillRect l="-472" t="-4000"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354975-C476-2BEC-A244-ABB3F79DCEAD}"/>
                  </a:ext>
                </a:extLst>
              </p:cNvPr>
              <p:cNvSpPr txBox="1"/>
              <p:nvPr/>
            </p:nvSpPr>
            <p:spPr>
              <a:xfrm>
                <a:off x="400766" y="6008985"/>
                <a:ext cx="5210081" cy="307777"/>
              </a:xfrm>
              <a:prstGeom prst="rect">
                <a:avLst/>
              </a:prstGeom>
              <a:noFill/>
            </p:spPr>
            <p:txBody>
              <a:bodyPr wrap="none" rtlCol="0">
                <a:spAutoFit/>
              </a:bodyPr>
              <a:lstStyle/>
              <a:p>
                <a:r>
                  <a:rPr lang="en-US" sz="1400" baseline="30000" dirty="0">
                    <a:latin typeface="Century Gothic" panose="020B0502020202020204" pitchFamily="34" charset="0"/>
                    <a:cs typeface="Arial"/>
                  </a:rPr>
                  <a:t>1</a:t>
                </a:r>
                <a:r>
                  <a:rPr lang="en-US" sz="1400" dirty="0">
                    <a:latin typeface="Century Gothic" panose="020B0502020202020204" pitchFamily="34" charset="0"/>
                    <a:cs typeface="Arial"/>
                  </a:rPr>
                  <a:t> https://theengineeringmindset.com/how-inverters-work/</a:t>
                </a:r>
                <a14:m>
                  <m:oMath xmlns:m="http://schemas.openxmlformats.org/officeDocument/2006/math">
                    <m:r>
                      <a:rPr lang="en-US" sz="1400" b="0" i="1" smtClean="0">
                        <a:latin typeface="Cambria Math" panose="02040503050406030204" pitchFamily="18" charset="0"/>
                        <a:cs typeface="Arial"/>
                      </a:rPr>
                      <m:t> </m:t>
                    </m:r>
                  </m:oMath>
                </a14:m>
                <a:endParaRPr lang="en-US" sz="1400" dirty="0">
                  <a:latin typeface="Century Gothic" panose="020B0502020202020204" pitchFamily="34" charset="0"/>
                  <a:cs typeface="Arial"/>
                </a:endParaRPr>
              </a:p>
            </p:txBody>
          </p:sp>
        </mc:Choice>
        <mc:Fallback xmlns="">
          <p:sp>
            <p:nvSpPr>
              <p:cNvPr id="8" name="TextBox 7">
                <a:extLst>
                  <a:ext uri="{FF2B5EF4-FFF2-40B4-BE49-F238E27FC236}">
                    <a16:creationId xmlns:a16="http://schemas.microsoft.com/office/drawing/2014/main" id="{1F354975-C476-2BEC-A244-ABB3F79DCEAD}"/>
                  </a:ext>
                </a:extLst>
              </p:cNvPr>
              <p:cNvSpPr txBox="1">
                <a:spLocks noRot="1" noChangeAspect="1" noMove="1" noResize="1" noEditPoints="1" noAdjustHandles="1" noChangeArrowheads="1" noChangeShapeType="1" noTextEdit="1"/>
              </p:cNvSpPr>
              <p:nvPr/>
            </p:nvSpPr>
            <p:spPr>
              <a:xfrm>
                <a:off x="400766" y="6008985"/>
                <a:ext cx="5210081" cy="307777"/>
              </a:xfrm>
              <a:prstGeom prst="rect">
                <a:avLst/>
              </a:prstGeom>
              <a:blipFill>
                <a:blip r:embed="rId4"/>
                <a:stretch>
                  <a:fillRect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326473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Inverters</a:t>
            </a:r>
          </a:p>
        </p:txBody>
      </p:sp>
      <p:sp>
        <p:nvSpPr>
          <p:cNvPr id="6" name="Text Placeholder 5">
            <a:extLst>
              <a:ext uri="{FF2B5EF4-FFF2-40B4-BE49-F238E27FC236}">
                <a16:creationId xmlns:a16="http://schemas.microsoft.com/office/drawing/2014/main" id="{3313401F-3E4F-D565-B5B4-1E97612DF5C8}"/>
              </a:ext>
            </a:extLst>
          </p:cNvPr>
          <p:cNvSpPr>
            <a:spLocks noGrp="1"/>
          </p:cNvSpPr>
          <p:nvPr>
            <p:ph type="body" idx="1"/>
          </p:nvPr>
        </p:nvSpPr>
        <p:spPr/>
        <p:txBody>
          <a:bodyPr/>
          <a:lstStyle/>
          <a:p>
            <a:r>
              <a:rPr lang="en-US" dirty="0"/>
              <a:t>2-level Inverters</a:t>
            </a:r>
          </a:p>
        </p:txBody>
      </p:sp>
      <p:sp>
        <p:nvSpPr>
          <p:cNvPr id="8" name="Text Placeholder 7">
            <a:extLst>
              <a:ext uri="{FF2B5EF4-FFF2-40B4-BE49-F238E27FC236}">
                <a16:creationId xmlns:a16="http://schemas.microsoft.com/office/drawing/2014/main" id="{94DBA42D-8DD2-CA31-FEC5-7352C14FDFD8}"/>
              </a:ext>
            </a:extLst>
          </p:cNvPr>
          <p:cNvSpPr>
            <a:spLocks noGrp="1"/>
          </p:cNvSpPr>
          <p:nvPr>
            <p:ph type="body" sz="half" idx="3"/>
          </p:nvPr>
        </p:nvSpPr>
        <p:spPr>
          <a:xfrm>
            <a:off x="4645025" y="1851699"/>
            <a:ext cx="4041775" cy="654843"/>
          </a:xfrm>
        </p:spPr>
        <p:style>
          <a:lnRef idx="2">
            <a:schemeClr val="accent4"/>
          </a:lnRef>
          <a:fillRef idx="1">
            <a:schemeClr val="lt1"/>
          </a:fillRef>
          <a:effectRef idx="0">
            <a:schemeClr val="accent4"/>
          </a:effectRef>
          <a:fontRef idx="minor">
            <a:schemeClr val="dk1"/>
          </a:fontRef>
        </p:style>
        <p:txBody>
          <a:bodyPr/>
          <a:lstStyle/>
          <a:p>
            <a:r>
              <a:rPr lang="en-US" dirty="0">
                <a:latin typeface="Century Gothic" panose="020B0502020202020204" pitchFamily="34" charset="0"/>
                <a:cs typeface="Arial"/>
              </a:rPr>
              <a:t>3-Level NPC Inverters</a:t>
            </a:r>
          </a:p>
        </p:txBody>
      </p:sp>
      <p:sp>
        <p:nvSpPr>
          <p:cNvPr id="7" name="Content Placeholder 6">
            <a:extLst>
              <a:ext uri="{FF2B5EF4-FFF2-40B4-BE49-F238E27FC236}">
                <a16:creationId xmlns:a16="http://schemas.microsoft.com/office/drawing/2014/main" id="{A3E5EEAA-B982-CFC0-E5F9-9BA9DEDF3BE4}"/>
              </a:ext>
            </a:extLst>
          </p:cNvPr>
          <p:cNvSpPr>
            <a:spLocks noGrp="1"/>
          </p:cNvSpPr>
          <p:nvPr>
            <p:ph sz="quarter" idx="2"/>
          </p:nvPr>
        </p:nvSpPr>
        <p:spPr/>
        <p:txBody>
          <a:bodyPr/>
          <a:lstStyle/>
          <a:p>
            <a:pPr marL="285750" indent="-285750">
              <a:buFont typeface="Arial" panose="020B0604020202020204" pitchFamily="34" charset="0"/>
              <a:buChar char="•"/>
            </a:pPr>
            <a:r>
              <a:rPr lang="en-US" sz="1800" dirty="0"/>
              <a:t>[Vdc/2, -Vdc/2] voltage levels</a:t>
            </a:r>
          </a:p>
          <a:p>
            <a:pPr marL="342900" indent="-342900">
              <a:buFont typeface="Arial" panose="020B0604020202020204" pitchFamily="34" charset="0"/>
              <a:buChar char="•"/>
            </a:pPr>
            <a:r>
              <a:rPr lang="en-US" sz="1800" dirty="0"/>
              <a:t>6 switches</a:t>
            </a:r>
          </a:p>
          <a:p>
            <a:pPr marL="342900" indent="-342900">
              <a:buFont typeface="Arial" panose="020B0604020202020204" pitchFamily="34" charset="0"/>
              <a:buChar char="•"/>
            </a:pPr>
            <a:r>
              <a:rPr lang="en-US" sz="1800" dirty="0"/>
              <a:t>Voltage stress of switch: Vdc </a:t>
            </a:r>
          </a:p>
        </p:txBody>
      </p:sp>
      <p:sp>
        <p:nvSpPr>
          <p:cNvPr id="9" name="Content Placeholder 8">
            <a:extLst>
              <a:ext uri="{FF2B5EF4-FFF2-40B4-BE49-F238E27FC236}">
                <a16:creationId xmlns:a16="http://schemas.microsoft.com/office/drawing/2014/main" id="{19D14737-ED35-D034-712D-EEDD4EFCA95E}"/>
              </a:ext>
            </a:extLst>
          </p:cNvPr>
          <p:cNvSpPr>
            <a:spLocks noGrp="1"/>
          </p:cNvSpPr>
          <p:nvPr>
            <p:ph sz="quarter" idx="4"/>
          </p:nvPr>
        </p:nvSpPr>
        <p:spPr>
          <a:xfrm>
            <a:off x="4457700" y="2514600"/>
            <a:ext cx="4229101" cy="3845720"/>
          </a:xfrm>
        </p:spPr>
        <p:txBody>
          <a:bodyPr/>
          <a:lstStyle/>
          <a:p>
            <a:pPr marL="342900" indent="-342900">
              <a:buFont typeface="Arial" panose="020B0604020202020204" pitchFamily="34" charset="0"/>
              <a:buChar char="•"/>
            </a:pPr>
            <a:r>
              <a:rPr lang="en-US" sz="1800" dirty="0"/>
              <a:t>[Vdc/2, 0, -Vdc/2] voltage levels</a:t>
            </a:r>
          </a:p>
          <a:p>
            <a:pPr marL="342900" indent="-342900">
              <a:buFont typeface="Arial" panose="020B0604020202020204" pitchFamily="34" charset="0"/>
              <a:buChar char="•"/>
            </a:pPr>
            <a:r>
              <a:rPr lang="en-US" sz="1800" dirty="0"/>
              <a:t>12 switches, 6 diodes</a:t>
            </a:r>
          </a:p>
          <a:p>
            <a:pPr marL="342900" indent="-342900">
              <a:buFont typeface="Arial" panose="020B0604020202020204" pitchFamily="34" charset="0"/>
              <a:buChar char="•"/>
            </a:pPr>
            <a:r>
              <a:rPr lang="en-US" sz="1800" dirty="0"/>
              <a:t>Voltage stress of switch: Vdc/2</a:t>
            </a:r>
          </a:p>
          <a:p>
            <a:pPr marL="342900" indent="-342900">
              <a:buFont typeface="Arial" panose="020B0604020202020204" pitchFamily="34" charset="0"/>
              <a:buChar char="•"/>
            </a:pPr>
            <a:endParaRPr lang="en-US" sz="1800" dirty="0"/>
          </a:p>
          <a:p>
            <a:endParaRPr lang="en-US" sz="1800"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10" name="Picture 9">
            <a:extLst>
              <a:ext uri="{FF2B5EF4-FFF2-40B4-BE49-F238E27FC236}">
                <a16:creationId xmlns:a16="http://schemas.microsoft.com/office/drawing/2014/main" id="{AF63C81A-0138-1D43-1BFA-75A9415CFB6F}"/>
              </a:ext>
            </a:extLst>
          </p:cNvPr>
          <p:cNvPicPr>
            <a:picLocks noChangeAspect="1"/>
          </p:cNvPicPr>
          <p:nvPr/>
        </p:nvPicPr>
        <p:blipFill>
          <a:blip r:embed="rId2"/>
          <a:stretch>
            <a:fillRect/>
          </a:stretch>
        </p:blipFill>
        <p:spPr>
          <a:xfrm>
            <a:off x="4811105" y="3668250"/>
            <a:ext cx="3973708" cy="2134350"/>
          </a:xfrm>
          <a:prstGeom prst="rect">
            <a:avLst/>
          </a:prstGeom>
        </p:spPr>
      </p:pic>
      <p:pic>
        <p:nvPicPr>
          <p:cNvPr id="12" name="Picture 11">
            <a:extLst>
              <a:ext uri="{FF2B5EF4-FFF2-40B4-BE49-F238E27FC236}">
                <a16:creationId xmlns:a16="http://schemas.microsoft.com/office/drawing/2014/main" id="{EE904760-2435-B6A2-9E8D-8362100FE392}"/>
              </a:ext>
            </a:extLst>
          </p:cNvPr>
          <p:cNvPicPr>
            <a:picLocks noChangeAspect="1"/>
          </p:cNvPicPr>
          <p:nvPr/>
        </p:nvPicPr>
        <p:blipFill>
          <a:blip r:embed="rId3"/>
          <a:stretch>
            <a:fillRect/>
          </a:stretch>
        </p:blipFill>
        <p:spPr>
          <a:xfrm>
            <a:off x="819923" y="3728597"/>
            <a:ext cx="3726471" cy="2013655"/>
          </a:xfrm>
          <a:prstGeom prst="rect">
            <a:avLst/>
          </a:prstGeom>
        </p:spPr>
      </p:pic>
      <p:sp>
        <p:nvSpPr>
          <p:cNvPr id="3" name="TextBox 2">
            <a:extLst>
              <a:ext uri="{FF2B5EF4-FFF2-40B4-BE49-F238E27FC236}">
                <a16:creationId xmlns:a16="http://schemas.microsoft.com/office/drawing/2014/main" id="{EDF811AC-E0E5-429E-48A8-614AD8305F20}"/>
              </a:ext>
            </a:extLst>
          </p:cNvPr>
          <p:cNvSpPr txBox="1"/>
          <p:nvPr/>
        </p:nvSpPr>
        <p:spPr>
          <a:xfrm>
            <a:off x="1178522" y="5904970"/>
            <a:ext cx="2103461" cy="307777"/>
          </a:xfrm>
          <a:prstGeom prst="rect">
            <a:avLst/>
          </a:prstGeom>
          <a:noFill/>
        </p:spPr>
        <p:txBody>
          <a:bodyPr wrap="none" rtlCol="0">
            <a:spAutoFit/>
          </a:bodyPr>
          <a:lstStyle/>
          <a:p>
            <a:r>
              <a:rPr lang="en-US" sz="1400" dirty="0">
                <a:latin typeface="Century Gothic" panose="020B0502020202020204" pitchFamily="34" charset="0"/>
                <a:cs typeface="Arial"/>
              </a:rPr>
              <a:t>2-Level Inverter Circuit</a:t>
            </a:r>
          </a:p>
        </p:txBody>
      </p:sp>
      <p:sp>
        <p:nvSpPr>
          <p:cNvPr id="11" name="TextBox 10">
            <a:extLst>
              <a:ext uri="{FF2B5EF4-FFF2-40B4-BE49-F238E27FC236}">
                <a16:creationId xmlns:a16="http://schemas.microsoft.com/office/drawing/2014/main" id="{843D3C91-7006-E539-8159-B276FE907345}"/>
              </a:ext>
            </a:extLst>
          </p:cNvPr>
          <p:cNvSpPr txBox="1"/>
          <p:nvPr/>
        </p:nvSpPr>
        <p:spPr>
          <a:xfrm>
            <a:off x="5303313" y="5900206"/>
            <a:ext cx="2537874" cy="307777"/>
          </a:xfrm>
          <a:prstGeom prst="rect">
            <a:avLst/>
          </a:prstGeom>
          <a:noFill/>
        </p:spPr>
        <p:txBody>
          <a:bodyPr wrap="none" rtlCol="0">
            <a:spAutoFit/>
          </a:bodyPr>
          <a:lstStyle/>
          <a:p>
            <a:r>
              <a:rPr lang="en-US" sz="1400" dirty="0">
                <a:latin typeface="Century Gothic" panose="020B0502020202020204" pitchFamily="34" charset="0"/>
                <a:cs typeface="Arial"/>
              </a:rPr>
              <a:t>3-Level NPC Inverter Circuit</a:t>
            </a:r>
          </a:p>
        </p:txBody>
      </p:sp>
    </p:spTree>
    <p:extLst>
      <p:ext uri="{BB962C8B-B14F-4D97-AF65-F5344CB8AC3E}">
        <p14:creationId xmlns:p14="http://schemas.microsoft.com/office/powerpoint/2010/main" val="125840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8FD92D-8E83-C476-A88B-FF3487088971}"/>
              </a:ext>
            </a:extLst>
          </p:cNvPr>
          <p:cNvSpPr>
            <a:spLocks noGrp="1"/>
          </p:cNvSpPr>
          <p:nvPr>
            <p:ph type="title"/>
          </p:nvPr>
        </p:nvSpPr>
        <p:spPr/>
        <p:txBody>
          <a:bodyPr/>
          <a:lstStyle/>
          <a:p>
            <a:r>
              <a:rPr lang="en-US" dirty="0"/>
              <a:t>Aim of the Study</a:t>
            </a:r>
          </a:p>
        </p:txBody>
      </p:sp>
      <p:sp>
        <p:nvSpPr>
          <p:cNvPr id="10" name="Content Placeholder 9">
            <a:extLst>
              <a:ext uri="{FF2B5EF4-FFF2-40B4-BE49-F238E27FC236}">
                <a16:creationId xmlns:a16="http://schemas.microsoft.com/office/drawing/2014/main" id="{CCA0F82E-707B-16AF-F8A7-9F2B96259AE8}"/>
              </a:ext>
            </a:extLst>
          </p:cNvPr>
          <p:cNvSpPr>
            <a:spLocks noGrp="1"/>
          </p:cNvSpPr>
          <p:nvPr>
            <p:ph idx="1"/>
          </p:nvPr>
        </p:nvSpPr>
        <p:spPr/>
        <p:txBody>
          <a:bodyPr/>
          <a:lstStyle/>
          <a:p>
            <a:pPr marL="342900" indent="-342900">
              <a:buFont typeface="Arial" panose="020B0604020202020204" pitchFamily="34" charset="0"/>
              <a:buChar char="•"/>
            </a:pPr>
            <a:r>
              <a:rPr lang="en-US" sz="1800" dirty="0"/>
              <a:t>800V 15 kW AC Motor Drives with 3-Level NPC Inverter</a:t>
            </a:r>
          </a:p>
          <a:p>
            <a:endParaRPr lang="en-US" sz="1800" dirty="0"/>
          </a:p>
          <a:p>
            <a:pPr marL="342900" indent="-342900">
              <a:buFont typeface="Arial" panose="020B0604020202020204" pitchFamily="34" charset="0"/>
              <a:buChar char="•"/>
            </a:pPr>
            <a:r>
              <a:rPr lang="en-US" sz="1800" dirty="0"/>
              <a:t>Control Methods Abilities of the Inverter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Observing Fault Situation Behavior of Inverter</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Fault Tolerant Operations of 3-level NPC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7" name="Slide Number Placeholder 6">
            <a:extLst>
              <a:ext uri="{FF2B5EF4-FFF2-40B4-BE49-F238E27FC236}">
                <a16:creationId xmlns:a16="http://schemas.microsoft.com/office/drawing/2014/main" id="{BC0EF131-896A-0CAF-B5E2-45C6289DCDF9}"/>
              </a:ext>
            </a:extLst>
          </p:cNvPr>
          <p:cNvSpPr>
            <a:spLocks noGrp="1"/>
          </p:cNvSpPr>
          <p:nvPr>
            <p:ph type="sldNum" sz="quarter" idx="12"/>
          </p:nvPr>
        </p:nvSpPr>
        <p:spPr/>
        <p:txBody>
          <a:bodyPr/>
          <a:lstStyle/>
          <a:p>
            <a:pPr>
              <a:defRPr/>
            </a:pPr>
            <a:fld id="{B5012164-718A-4733-A653-425A1A482A4D}" type="slidenum">
              <a:rPr lang="en-US" smtClean="0"/>
              <a:pPr>
                <a:defRPr/>
              </a:pPr>
              <a:t>7</a:t>
            </a:fld>
            <a:endParaRPr lang="en-US"/>
          </a:p>
        </p:txBody>
      </p:sp>
      <p:sp>
        <p:nvSpPr>
          <p:cNvPr id="8" name="Date Placeholder 7">
            <a:extLst>
              <a:ext uri="{FF2B5EF4-FFF2-40B4-BE49-F238E27FC236}">
                <a16:creationId xmlns:a16="http://schemas.microsoft.com/office/drawing/2014/main" id="{B3FA4F17-E55D-5289-730A-E60305F6FAF0}"/>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85180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sz="2800" dirty="0"/>
              <a:t>Inverter Control Techniques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430338"/>
                <a:ext cx="3869268" cy="4987925"/>
              </a:xfrm>
            </p:spPr>
            <p:txBody>
              <a:bodyPr/>
              <a:lstStyle/>
              <a:p>
                <a:pPr marL="342900" indent="-342900">
                  <a:buFont typeface="Arial" panose="020B0604020202020204" pitchFamily="34" charset="0"/>
                  <a:buChar char="•"/>
                </a:pPr>
                <a:r>
                  <a:rPr lang="en-US" b="1" dirty="0"/>
                  <a:t>Sinusoidal PWM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1800" dirty="0"/>
                  <a:t>2 carrier triangular signals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3 reference signal with 120° phase shift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dirty="0"/>
                  <a:t>Modulation index,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endParaRPr lang="en-US" b="0" dirty="0"/>
              </a:p>
              <a:p>
                <a:endParaRPr lang="en-US" dirty="0"/>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𝑑𝑐</m:t>
                            </m:r>
                          </m:sub>
                        </m:sSub>
                      </m:num>
                      <m:den>
                        <m:r>
                          <a:rPr lang="en-US" b="0" i="1" smtClean="0">
                            <a:latin typeface="Cambria Math" panose="02040503050406030204" pitchFamily="18" charset="0"/>
                          </a:rPr>
                          <m:t>2</m:t>
                        </m:r>
                      </m:den>
                    </m:f>
                  </m:oMath>
                </a14:m>
                <a:endParaRPr lang="en-US" dirty="0"/>
              </a:p>
              <a:p>
                <a:pPr marL="342900"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389701DA-132E-0D09-4423-C0C1DC6FB372}"/>
                  </a:ext>
                </a:extLst>
              </p:cNvPr>
              <p:cNvSpPr>
                <a:spLocks noGrp="1" noRot="1" noChangeAspect="1" noMove="1" noResize="1" noEditPoints="1" noAdjustHandles="1" noChangeArrowheads="1" noChangeShapeType="1" noTextEdit="1"/>
              </p:cNvSpPr>
              <p:nvPr>
                <p:ph idx="1"/>
              </p:nvPr>
            </p:nvSpPr>
            <p:spPr>
              <a:xfrm>
                <a:off x="457200" y="1430338"/>
                <a:ext cx="3869268" cy="4987925"/>
              </a:xfrm>
              <a:blipFill>
                <a:blip r:embed="rId2"/>
                <a:stretch>
                  <a:fillRect l="-1102" t="-7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8</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8" name="Picture 7">
            <a:extLst>
              <a:ext uri="{FF2B5EF4-FFF2-40B4-BE49-F238E27FC236}">
                <a16:creationId xmlns:a16="http://schemas.microsoft.com/office/drawing/2014/main" id="{85732EB4-3C34-96AD-32DE-C6FE40433D9F}"/>
              </a:ext>
            </a:extLst>
          </p:cNvPr>
          <p:cNvPicPr>
            <a:picLocks noChangeAspect="1"/>
          </p:cNvPicPr>
          <p:nvPr/>
        </p:nvPicPr>
        <p:blipFill>
          <a:blip r:embed="rId3"/>
          <a:stretch>
            <a:fillRect/>
          </a:stretch>
        </p:blipFill>
        <p:spPr>
          <a:xfrm>
            <a:off x="4038601" y="2090413"/>
            <a:ext cx="4648200" cy="3083573"/>
          </a:xfrm>
          <a:prstGeom prst="rect">
            <a:avLst/>
          </a:prstGeom>
        </p:spPr>
      </p:pic>
      <p:sp>
        <p:nvSpPr>
          <p:cNvPr id="6" name="TextBox 5">
            <a:extLst>
              <a:ext uri="{FF2B5EF4-FFF2-40B4-BE49-F238E27FC236}">
                <a16:creationId xmlns:a16="http://schemas.microsoft.com/office/drawing/2014/main" id="{9921AEF1-78AF-B121-F220-22D52BBFB3F1}"/>
              </a:ext>
            </a:extLst>
          </p:cNvPr>
          <p:cNvSpPr txBox="1"/>
          <p:nvPr/>
        </p:nvSpPr>
        <p:spPr>
          <a:xfrm>
            <a:off x="4411686" y="5278761"/>
            <a:ext cx="3634328" cy="307777"/>
          </a:xfrm>
          <a:prstGeom prst="rect">
            <a:avLst/>
          </a:prstGeom>
          <a:noFill/>
        </p:spPr>
        <p:txBody>
          <a:bodyPr wrap="none" rtlCol="0">
            <a:spAutoFit/>
          </a:bodyPr>
          <a:lstStyle/>
          <a:p>
            <a:r>
              <a:rPr lang="en-US" sz="1400" dirty="0">
                <a:latin typeface="Century Gothic" panose="020B0502020202020204" pitchFamily="34" charset="0"/>
                <a:cs typeface="Arial"/>
              </a:rPr>
              <a:t>Sinusoidal PWM Output Phase Voltages</a:t>
            </a:r>
          </a:p>
        </p:txBody>
      </p:sp>
    </p:spTree>
    <p:extLst>
      <p:ext uri="{BB962C8B-B14F-4D97-AF65-F5344CB8AC3E}">
        <p14:creationId xmlns:p14="http://schemas.microsoft.com/office/powerpoint/2010/main" val="400263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A2A5-101A-EFE0-ED09-581DEE314D9A}"/>
              </a:ext>
            </a:extLst>
          </p:cNvPr>
          <p:cNvSpPr>
            <a:spLocks noGrp="1"/>
          </p:cNvSpPr>
          <p:nvPr>
            <p:ph type="title"/>
          </p:nvPr>
        </p:nvSpPr>
        <p:spPr/>
        <p:txBody>
          <a:bodyPr/>
          <a:lstStyle/>
          <a:p>
            <a:r>
              <a:rPr lang="en-US" sz="2800" dirty="0"/>
              <a:t>Inverter Control Techniques</a:t>
            </a:r>
          </a:p>
        </p:txBody>
      </p:sp>
      <p:sp>
        <p:nvSpPr>
          <p:cNvPr id="3" name="Content Placeholder 2">
            <a:extLst>
              <a:ext uri="{FF2B5EF4-FFF2-40B4-BE49-F238E27FC236}">
                <a16:creationId xmlns:a16="http://schemas.microsoft.com/office/drawing/2014/main" id="{A2CBC6E1-E519-492D-6621-29C27D9681A6}"/>
              </a:ext>
            </a:extLst>
          </p:cNvPr>
          <p:cNvSpPr>
            <a:spLocks noGrp="1"/>
          </p:cNvSpPr>
          <p:nvPr>
            <p:ph idx="1"/>
          </p:nvPr>
        </p:nvSpPr>
        <p:spPr>
          <a:xfrm>
            <a:off x="457200" y="1430339"/>
            <a:ext cx="4114800" cy="2326012"/>
          </a:xfrm>
        </p:spPr>
        <p:txBody>
          <a:bodyPr/>
          <a:lstStyle/>
          <a:p>
            <a:pPr marL="342900" indent="-342900">
              <a:buFont typeface="Arial" panose="020B0604020202020204" pitchFamily="34" charset="0"/>
              <a:buChar char="•"/>
            </a:pPr>
            <a:r>
              <a:rPr lang="en-TR" b="1" dirty="0"/>
              <a:t>Space Vector PWM (SVPWM)</a:t>
            </a:r>
            <a:endParaRPr lang="en-TR" sz="1800" b="1" dirty="0"/>
          </a:p>
          <a:p>
            <a:pPr marL="342900" indent="-342900">
              <a:buFont typeface="Arial" panose="020B0604020202020204" pitchFamily="34" charset="0"/>
              <a:buChar char="•"/>
            </a:pPr>
            <a:r>
              <a:rPr lang="en-TR" sz="1800" dirty="0"/>
              <a:t>Rotating frame to Stationary frame</a:t>
            </a:r>
            <a:endParaRPr lang="en-US" sz="1800" dirty="0"/>
          </a:p>
          <a:p>
            <a:pPr marL="342900" indent="-342900">
              <a:buFont typeface="Arial" panose="020B0604020202020204" pitchFamily="34" charset="0"/>
              <a:buChar char="•"/>
            </a:pPr>
            <a:r>
              <a:rPr lang="en-US" sz="1800" dirty="0"/>
              <a:t>Equivalent vector defined sum of three vector.</a:t>
            </a:r>
          </a:p>
          <a:p>
            <a:pPr marL="342900" indent="-342900">
              <a:buFont typeface="Arial" panose="020B0604020202020204" pitchFamily="34" charset="0"/>
              <a:buChar char="•"/>
            </a:pPr>
            <a:r>
              <a:rPr lang="en-US" sz="1800" dirty="0"/>
              <a:t>Clark &amp; Park Transformations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TR" dirty="0"/>
          </a:p>
        </p:txBody>
      </p:sp>
      <p:sp>
        <p:nvSpPr>
          <p:cNvPr id="4" name="Slide Number Placeholder 3">
            <a:extLst>
              <a:ext uri="{FF2B5EF4-FFF2-40B4-BE49-F238E27FC236}">
                <a16:creationId xmlns:a16="http://schemas.microsoft.com/office/drawing/2014/main" id="{F470B30B-0D4A-0DAC-81E0-975956565366}"/>
              </a:ext>
            </a:extLst>
          </p:cNvPr>
          <p:cNvSpPr>
            <a:spLocks noGrp="1"/>
          </p:cNvSpPr>
          <p:nvPr>
            <p:ph type="sldNum" sz="quarter" idx="12"/>
          </p:nvPr>
        </p:nvSpPr>
        <p:spPr/>
        <p:txBody>
          <a:bodyPr/>
          <a:lstStyle/>
          <a:p>
            <a:pPr>
              <a:defRPr/>
            </a:pPr>
            <a:fld id="{C878F797-6006-4DDA-AFE9-456F280FE6C5}" type="slidenum">
              <a:rPr lang="en-US" smtClean="0"/>
              <a:pPr>
                <a:defRPr/>
              </a:pPr>
              <a:t>9</a:t>
            </a:fld>
            <a:endParaRPr lang="en-US" dirty="0"/>
          </a:p>
        </p:txBody>
      </p:sp>
      <p:sp>
        <p:nvSpPr>
          <p:cNvPr id="5" name="Date Placeholder 4">
            <a:extLst>
              <a:ext uri="{FF2B5EF4-FFF2-40B4-BE49-F238E27FC236}">
                <a16:creationId xmlns:a16="http://schemas.microsoft.com/office/drawing/2014/main" id="{C8C689CD-1586-65DA-89B9-241DFFBF0E43}"/>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91AD60CF-3091-2A5A-5561-96B91DA39DF6}"/>
              </a:ext>
            </a:extLst>
          </p:cNvPr>
          <p:cNvPicPr>
            <a:picLocks noChangeAspect="1"/>
          </p:cNvPicPr>
          <p:nvPr/>
        </p:nvPicPr>
        <p:blipFill>
          <a:blip r:embed="rId2"/>
          <a:stretch>
            <a:fillRect/>
          </a:stretch>
        </p:blipFill>
        <p:spPr>
          <a:xfrm>
            <a:off x="355599" y="3629960"/>
            <a:ext cx="5189167" cy="2445388"/>
          </a:xfrm>
          <a:prstGeom prst="rect">
            <a:avLst/>
          </a:prstGeom>
        </p:spPr>
      </p:pic>
      <p:pic>
        <p:nvPicPr>
          <p:cNvPr id="9" name="Picture 8" descr="A hexagon diagram with arrows with Great Pyramid of Giza in the background&#10;&#10;Description automatically generated">
            <a:extLst>
              <a:ext uri="{FF2B5EF4-FFF2-40B4-BE49-F238E27FC236}">
                <a16:creationId xmlns:a16="http://schemas.microsoft.com/office/drawing/2014/main" id="{F8189AC2-ECAA-0490-085B-8F0B854E2D5E}"/>
              </a:ext>
            </a:extLst>
          </p:cNvPr>
          <p:cNvPicPr>
            <a:picLocks noChangeAspect="1"/>
          </p:cNvPicPr>
          <p:nvPr/>
        </p:nvPicPr>
        <p:blipFill>
          <a:blip r:embed="rId3"/>
          <a:stretch>
            <a:fillRect/>
          </a:stretch>
        </p:blipFill>
        <p:spPr>
          <a:xfrm>
            <a:off x="5825339" y="3528360"/>
            <a:ext cx="2861461" cy="2281435"/>
          </a:xfrm>
          <a:prstGeom prst="rect">
            <a:avLst/>
          </a:prstGeom>
        </p:spPr>
      </p:pic>
      <p:pic>
        <p:nvPicPr>
          <p:cNvPr id="8" name="Picture 7">
            <a:extLst>
              <a:ext uri="{FF2B5EF4-FFF2-40B4-BE49-F238E27FC236}">
                <a16:creationId xmlns:a16="http://schemas.microsoft.com/office/drawing/2014/main" id="{C57560FB-1487-2F4A-0DBA-0F6DE20CFC5F}"/>
              </a:ext>
            </a:extLst>
          </p:cNvPr>
          <p:cNvPicPr>
            <a:picLocks noChangeAspect="1"/>
          </p:cNvPicPr>
          <p:nvPr/>
        </p:nvPicPr>
        <p:blipFill>
          <a:blip r:embed="rId4"/>
          <a:stretch>
            <a:fillRect/>
          </a:stretch>
        </p:blipFill>
        <p:spPr>
          <a:xfrm>
            <a:off x="4722045" y="1319637"/>
            <a:ext cx="4099162" cy="2144740"/>
          </a:xfrm>
          <a:prstGeom prst="rect">
            <a:avLst/>
          </a:prstGeom>
        </p:spPr>
      </p:pic>
      <p:sp>
        <p:nvSpPr>
          <p:cNvPr id="6" name="TextBox 5">
            <a:extLst>
              <a:ext uri="{FF2B5EF4-FFF2-40B4-BE49-F238E27FC236}">
                <a16:creationId xmlns:a16="http://schemas.microsoft.com/office/drawing/2014/main" id="{70C9987E-0886-3F71-C7DF-EBB4E17CB420}"/>
              </a:ext>
            </a:extLst>
          </p:cNvPr>
          <p:cNvSpPr txBox="1"/>
          <p:nvPr/>
        </p:nvSpPr>
        <p:spPr>
          <a:xfrm>
            <a:off x="5740160" y="6012528"/>
            <a:ext cx="2946640" cy="307777"/>
          </a:xfrm>
          <a:prstGeom prst="rect">
            <a:avLst/>
          </a:prstGeom>
          <a:noFill/>
        </p:spPr>
        <p:txBody>
          <a:bodyPr wrap="none" rtlCol="0">
            <a:spAutoFit/>
          </a:bodyPr>
          <a:lstStyle/>
          <a:p>
            <a:r>
              <a:rPr lang="en-US" sz="1400" dirty="0">
                <a:latin typeface="Century Gothic" panose="020B0502020202020204" pitchFamily="34" charset="0"/>
                <a:cs typeface="Arial"/>
              </a:rPr>
              <a:t>2-Level Inverter Vector Diagram</a:t>
            </a:r>
          </a:p>
        </p:txBody>
      </p:sp>
    </p:spTree>
    <p:extLst>
      <p:ext uri="{BB962C8B-B14F-4D97-AF65-F5344CB8AC3E}">
        <p14:creationId xmlns:p14="http://schemas.microsoft.com/office/powerpoint/2010/main" val="3187250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7157</TotalTime>
  <Words>978</Words>
  <Application>Microsoft Office PowerPoint</Application>
  <PresentationFormat>On-screen Show (4:3)</PresentationFormat>
  <Paragraphs>183</Paragraphs>
  <Slides>19</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BentonSansTRUReg</vt:lpstr>
      <vt:lpstr>Calibri</vt:lpstr>
      <vt:lpstr>Calibri (Headings)</vt:lpstr>
      <vt:lpstr>Cambria Math</vt:lpstr>
      <vt:lpstr>Century Gothic</vt:lpstr>
      <vt:lpstr>Constantia</vt:lpstr>
      <vt:lpstr>HelveticaNeue Regular</vt:lpstr>
      <vt:lpstr>Wingdings 2</vt:lpstr>
      <vt:lpstr>Flow</vt:lpstr>
      <vt:lpstr>PowerPoint Presentation</vt:lpstr>
      <vt:lpstr>PowerPoint Presentation</vt:lpstr>
      <vt:lpstr>Outline</vt:lpstr>
      <vt:lpstr>Electrical Machine Drives</vt:lpstr>
      <vt:lpstr>Inverters</vt:lpstr>
      <vt:lpstr>Inverters</vt:lpstr>
      <vt:lpstr>Aim of the Study</vt:lpstr>
      <vt:lpstr>Inverter Control Techniques</vt:lpstr>
      <vt:lpstr>Inverter Control Techniques</vt:lpstr>
      <vt:lpstr>3- Level NPC Inverters &amp; Drive Methods</vt:lpstr>
      <vt:lpstr>Control Techniques</vt:lpstr>
      <vt:lpstr>Possible Fault Scenarios</vt:lpstr>
      <vt:lpstr>Space Vectors Under Fault States</vt:lpstr>
      <vt:lpstr>Space Vectors Under Fault States</vt:lpstr>
      <vt:lpstr>Space Vectors Under Fault States</vt:lpstr>
      <vt:lpstr>Space Vectors Under Fault States</vt:lpstr>
      <vt:lpstr>Conclusion</vt:lpstr>
      <vt:lpstr>Reference</vt:lpstr>
      <vt:lpstr>PowerPoint Presentation</vt:lpstr>
    </vt:vector>
  </TitlesOfParts>
  <Company>METU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Ahmetcan Akuz</cp:lastModifiedBy>
  <cp:revision>424</cp:revision>
  <cp:lastPrinted>2013-02-15T02:19:28Z</cp:lastPrinted>
  <dcterms:created xsi:type="dcterms:W3CDTF">2013-02-15T04:31:56Z</dcterms:created>
  <dcterms:modified xsi:type="dcterms:W3CDTF">2024-03-25T10:29:46Z</dcterms:modified>
</cp:coreProperties>
</file>